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64" r:id="rId11"/>
    <p:sldId id="284" r:id="rId12"/>
    <p:sldId id="265" r:id="rId13"/>
    <p:sldId id="28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8288000" cy="10287000"/>
  <p:notesSz cx="6858000" cy="9144000"/>
  <p:embeddedFontLst>
    <p:embeddedFont>
      <p:font typeface="Asap SemiBold" panose="020B0604020202020204" charset="0"/>
      <p:regular r:id="rId32"/>
    </p:embeddedFont>
    <p:embeddedFont>
      <p:font typeface="Bunge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Dancing Script Bold" panose="020B0604020202020204" charset="0"/>
      <p:regular r:id="rId39"/>
    </p:embeddedFont>
    <p:embeddedFont>
      <p:font typeface="Noto Sans" panose="020B0502040504020204" pitchFamily="34" charset="0"/>
      <p:regular r:id="rId40"/>
      <p:bold r:id="rId41"/>
      <p:italic r:id="rId42"/>
      <p:boldItalic r:id="rId43"/>
    </p:embeddedFont>
    <p:embeddedFont>
      <p:font typeface="Noto Sans Bold" panose="020B0802040504020204" charset="0"/>
      <p:regular r:id="rId44"/>
    </p:embeddedFont>
    <p:embeddedFont>
      <p:font typeface="Public Sans" panose="020B0604020202020204" charset="0"/>
      <p:regular r:id="rId45"/>
    </p:embeddedFont>
    <p:embeddedFont>
      <p:font typeface="Public Sans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sv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svg"/><Relationship Id="rId7" Type="http://schemas.openxmlformats.org/officeDocument/2006/relationships/image" Target="../media/image1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29.sv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svg"/><Relationship Id="rId7" Type="http://schemas.openxmlformats.org/officeDocument/2006/relationships/image" Target="../media/image1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6.svg"/><Relationship Id="rId5" Type="http://schemas.openxmlformats.org/officeDocument/2006/relationships/image" Target="../media/image22.svg"/><Relationship Id="rId10" Type="http://schemas.openxmlformats.org/officeDocument/2006/relationships/image" Target="../media/image55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3.gif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20060" y="6135407"/>
            <a:ext cx="5866088" cy="327434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88819" y="2268374"/>
            <a:ext cx="10110361" cy="378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4"/>
              </a:lnSpc>
            </a:pPr>
            <a:r>
              <a:rPr lang="en-US" sz="7499" spc="217">
                <a:solidFill>
                  <a:srgbClr val="000000"/>
                </a:solidFill>
                <a:latin typeface="Bungee"/>
              </a:rPr>
              <a:t>Bài 5</a:t>
            </a:r>
          </a:p>
          <a:p>
            <a:pPr algn="ctr">
              <a:lnSpc>
                <a:spcPts val="9674"/>
              </a:lnSpc>
            </a:pPr>
            <a:r>
              <a:rPr lang="en-US" sz="7499" spc="217">
                <a:solidFill>
                  <a:srgbClr val="000000"/>
                </a:solidFill>
                <a:latin typeface="Bungee"/>
              </a:rPr>
              <a:t>Các nguyên tố hóa học và nước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65703" y="8338668"/>
            <a:ext cx="7156594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Public Sans"/>
              </a:rPr>
              <a:t>2 TIẾT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62746" y="802257"/>
            <a:ext cx="9762508" cy="14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Public Sans Bold"/>
              </a:rPr>
              <a:t>PHẦN 2 - CHỦ ĐỀ 4 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Public Sans Bold"/>
              </a:rPr>
              <a:t>THÀNH PHẦN HÓA HỌC CỦA TẾ BÀO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8867" y="2754150"/>
            <a:ext cx="3654530" cy="6655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96761" y="1028700"/>
            <a:ext cx="2562539" cy="26896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54055"/>
            <a:ext cx="18288000" cy="23329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42843" y="580636"/>
            <a:ext cx="2160527" cy="2267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546" y="0"/>
            <a:ext cx="6884527" cy="5989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42241" y="0"/>
            <a:ext cx="6875258" cy="56211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t="12724" r="7125"/>
          <a:stretch>
            <a:fillRect/>
          </a:stretch>
        </p:blipFill>
        <p:spPr>
          <a:xfrm>
            <a:off x="4189095" y="5621110"/>
            <a:ext cx="7941437" cy="46658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425807" y="5621110"/>
            <a:ext cx="5692361" cy="4563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A36A5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99495" y="582578"/>
            <a:ext cx="104507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marR="0" lvl="1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1. 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Các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nguyên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tố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hóa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học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trong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tế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bào</a:t>
            </a:r>
            <a:endParaRPr kumimoji="0" lang="en-US" sz="3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Bảng 13">
                <a:extLst>
                  <a:ext uri="{FF2B5EF4-FFF2-40B4-BE49-F238E27FC236}">
                    <a16:creationId xmlns:a16="http://schemas.microsoft.com/office/drawing/2014/main" id="{69841E40-9711-0051-F35A-BAC945EFDF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6905739"/>
                  </p:ext>
                </p:extLst>
              </p:nvPr>
            </p:nvGraphicFramePr>
            <p:xfrm>
              <a:off x="859078" y="2093408"/>
              <a:ext cx="16133520" cy="5716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33380">
                      <a:extLst>
                        <a:ext uri="{9D8B030D-6E8A-4147-A177-3AD203B41FA5}">
                          <a16:colId xmlns:a16="http://schemas.microsoft.com/office/drawing/2014/main" val="469646543"/>
                        </a:ext>
                      </a:extLst>
                    </a:gridCol>
                    <a:gridCol w="3032342">
                      <a:extLst>
                        <a:ext uri="{9D8B030D-6E8A-4147-A177-3AD203B41FA5}">
                          <a16:colId xmlns:a16="http://schemas.microsoft.com/office/drawing/2014/main" val="1050457341"/>
                        </a:ext>
                      </a:extLst>
                    </a:gridCol>
                    <a:gridCol w="3124200">
                      <a:extLst>
                        <a:ext uri="{9D8B030D-6E8A-4147-A177-3AD203B41FA5}">
                          <a16:colId xmlns:a16="http://schemas.microsoft.com/office/drawing/2014/main" val="1096699518"/>
                        </a:ext>
                      </a:extLst>
                    </a:gridCol>
                    <a:gridCol w="5943598">
                      <a:extLst>
                        <a:ext uri="{9D8B030D-6E8A-4147-A177-3AD203B41FA5}">
                          <a16:colId xmlns:a16="http://schemas.microsoft.com/office/drawing/2014/main" val="1218421029"/>
                        </a:ext>
                      </a:extLst>
                    </a:gridCol>
                  </a:tblGrid>
                  <a:tr h="1403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Nguyên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tố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lệ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Vai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trò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730214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C, H, O, N, P, K, S, Ca…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Là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phần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chủ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yếu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của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cấu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tạo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các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hợp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chính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trong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tế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bào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362067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Vi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&lt;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Fe, Zn, Cu, Mo…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09662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Bảng 13">
                <a:extLst>
                  <a:ext uri="{FF2B5EF4-FFF2-40B4-BE49-F238E27FC236}">
                    <a16:creationId xmlns:a16="http://schemas.microsoft.com/office/drawing/2014/main" id="{69841E40-9711-0051-F35A-BAC945EFDF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6905739"/>
                  </p:ext>
                </p:extLst>
              </p:nvPr>
            </p:nvGraphicFramePr>
            <p:xfrm>
              <a:off x="859078" y="2093408"/>
              <a:ext cx="16133520" cy="5716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33380">
                      <a:extLst>
                        <a:ext uri="{9D8B030D-6E8A-4147-A177-3AD203B41FA5}">
                          <a16:colId xmlns:a16="http://schemas.microsoft.com/office/drawing/2014/main" val="469646543"/>
                        </a:ext>
                      </a:extLst>
                    </a:gridCol>
                    <a:gridCol w="3032342">
                      <a:extLst>
                        <a:ext uri="{9D8B030D-6E8A-4147-A177-3AD203B41FA5}">
                          <a16:colId xmlns:a16="http://schemas.microsoft.com/office/drawing/2014/main" val="1050457341"/>
                        </a:ext>
                      </a:extLst>
                    </a:gridCol>
                    <a:gridCol w="3124200">
                      <a:extLst>
                        <a:ext uri="{9D8B030D-6E8A-4147-A177-3AD203B41FA5}">
                          <a16:colId xmlns:a16="http://schemas.microsoft.com/office/drawing/2014/main" val="1096699518"/>
                        </a:ext>
                      </a:extLst>
                    </a:gridCol>
                    <a:gridCol w="5943598">
                      <a:extLst>
                        <a:ext uri="{9D8B030D-6E8A-4147-A177-3AD203B41FA5}">
                          <a16:colId xmlns:a16="http://schemas.microsoft.com/office/drawing/2014/main" val="1218421029"/>
                        </a:ext>
                      </a:extLst>
                    </a:gridCol>
                  </a:tblGrid>
                  <a:tr h="1403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Nguyên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tố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lệ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Vai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trò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730214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33133" t="-65070" r="-299197" b="-1002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C, H, O, N, P, K, S, Ca…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Là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phần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chủ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yếu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của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cấu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tạo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các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hợp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chính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trong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tế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bào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362067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Vi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&lt;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Fe, Zn, Cu, Mo…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096621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2446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607" y="276846"/>
            <a:ext cx="1568186" cy="16459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42483" y="276846"/>
            <a:ext cx="8074827" cy="44827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76114" y="4991100"/>
            <a:ext cx="13292685" cy="5029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17309" y="276846"/>
            <a:ext cx="6793713" cy="451781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A36A5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99495" y="582578"/>
            <a:ext cx="104507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marR="0" lvl="1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1. 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Các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nguyên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tố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hóa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học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trong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tế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bào</a:t>
            </a:r>
            <a:endParaRPr kumimoji="0" lang="en-US" sz="3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Bảng 13">
                <a:extLst>
                  <a:ext uri="{FF2B5EF4-FFF2-40B4-BE49-F238E27FC236}">
                    <a16:creationId xmlns:a16="http://schemas.microsoft.com/office/drawing/2014/main" id="{69841E40-9711-0051-F35A-BAC945EFDF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0138156"/>
                  </p:ext>
                </p:extLst>
              </p:nvPr>
            </p:nvGraphicFramePr>
            <p:xfrm>
              <a:off x="859078" y="2093408"/>
              <a:ext cx="16133520" cy="5716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33380">
                      <a:extLst>
                        <a:ext uri="{9D8B030D-6E8A-4147-A177-3AD203B41FA5}">
                          <a16:colId xmlns:a16="http://schemas.microsoft.com/office/drawing/2014/main" val="469646543"/>
                        </a:ext>
                      </a:extLst>
                    </a:gridCol>
                    <a:gridCol w="3032342">
                      <a:extLst>
                        <a:ext uri="{9D8B030D-6E8A-4147-A177-3AD203B41FA5}">
                          <a16:colId xmlns:a16="http://schemas.microsoft.com/office/drawing/2014/main" val="1050457341"/>
                        </a:ext>
                      </a:extLst>
                    </a:gridCol>
                    <a:gridCol w="3124200">
                      <a:extLst>
                        <a:ext uri="{9D8B030D-6E8A-4147-A177-3AD203B41FA5}">
                          <a16:colId xmlns:a16="http://schemas.microsoft.com/office/drawing/2014/main" val="1096699518"/>
                        </a:ext>
                      </a:extLst>
                    </a:gridCol>
                    <a:gridCol w="5943598">
                      <a:extLst>
                        <a:ext uri="{9D8B030D-6E8A-4147-A177-3AD203B41FA5}">
                          <a16:colId xmlns:a16="http://schemas.microsoft.com/office/drawing/2014/main" val="1218421029"/>
                        </a:ext>
                      </a:extLst>
                    </a:gridCol>
                  </a:tblGrid>
                  <a:tr h="1403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Nguyên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tố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lệ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Vai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trò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730214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C, H, O, N, P, K, S, Ca…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Là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phần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chủ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yếu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của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cấu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tạo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các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hợp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chính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trong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tế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bào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362067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Vi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&lt;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Fe, Zn, Cu, Mo…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Điều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tiết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các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quá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trình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trao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đổi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chất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trong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toàn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bộ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hoạt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động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sống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của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cơ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thế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09662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Bảng 13">
                <a:extLst>
                  <a:ext uri="{FF2B5EF4-FFF2-40B4-BE49-F238E27FC236}">
                    <a16:creationId xmlns:a16="http://schemas.microsoft.com/office/drawing/2014/main" id="{69841E40-9711-0051-F35A-BAC945EFDF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0138156"/>
                  </p:ext>
                </p:extLst>
              </p:nvPr>
            </p:nvGraphicFramePr>
            <p:xfrm>
              <a:off x="859078" y="2093408"/>
              <a:ext cx="16133520" cy="5716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33380">
                      <a:extLst>
                        <a:ext uri="{9D8B030D-6E8A-4147-A177-3AD203B41FA5}">
                          <a16:colId xmlns:a16="http://schemas.microsoft.com/office/drawing/2014/main" val="469646543"/>
                        </a:ext>
                      </a:extLst>
                    </a:gridCol>
                    <a:gridCol w="3032342">
                      <a:extLst>
                        <a:ext uri="{9D8B030D-6E8A-4147-A177-3AD203B41FA5}">
                          <a16:colId xmlns:a16="http://schemas.microsoft.com/office/drawing/2014/main" val="1050457341"/>
                        </a:ext>
                      </a:extLst>
                    </a:gridCol>
                    <a:gridCol w="3124200">
                      <a:extLst>
                        <a:ext uri="{9D8B030D-6E8A-4147-A177-3AD203B41FA5}">
                          <a16:colId xmlns:a16="http://schemas.microsoft.com/office/drawing/2014/main" val="1096699518"/>
                        </a:ext>
                      </a:extLst>
                    </a:gridCol>
                    <a:gridCol w="5943598">
                      <a:extLst>
                        <a:ext uri="{9D8B030D-6E8A-4147-A177-3AD203B41FA5}">
                          <a16:colId xmlns:a16="http://schemas.microsoft.com/office/drawing/2014/main" val="1218421029"/>
                        </a:ext>
                      </a:extLst>
                    </a:gridCol>
                  </a:tblGrid>
                  <a:tr h="1403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Nguyên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tố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lệ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Vai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trò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730214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33133" t="-65070" r="-299197" b="-100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C, H, O, N, P, K, S, Ca…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Là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phần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chủ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yếu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của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cấu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tạo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các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hợp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chính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trong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tế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bào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3620677"/>
                      </a:ext>
                    </a:extLst>
                  </a:tr>
                  <a:tr h="2156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Vi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&lt;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Fe, Zn, Cu, Mo…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Điều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tiết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các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quá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trình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trao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đổi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chất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trong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toàn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bộ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hoạt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động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sống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của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cơ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thế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096621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6841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36961" y="3296831"/>
            <a:ext cx="6356958" cy="6356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734" y="1463370"/>
            <a:ext cx="1568186" cy="164599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03913" y="276846"/>
            <a:ext cx="14380011" cy="2372420"/>
            <a:chOff x="0" y="0"/>
            <a:chExt cx="3805062" cy="627761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3700922" cy="508381"/>
            </a:xfrm>
            <a:custGeom>
              <a:avLst/>
              <a:gdLst/>
              <a:ahLst/>
              <a:cxnLst/>
              <a:rect l="l" t="t" r="r" b="b"/>
              <a:pathLst>
                <a:path w="3700922" h="508381">
                  <a:moveTo>
                    <a:pt x="3674252" y="319151"/>
                  </a:moveTo>
                  <a:cubicBezTo>
                    <a:pt x="3674252" y="406781"/>
                    <a:pt x="3598052" y="477901"/>
                    <a:pt x="3516772" y="477901"/>
                  </a:cubicBezTo>
                  <a:lnTo>
                    <a:pt x="66040" y="477901"/>
                  </a:lnTo>
                  <a:cubicBezTo>
                    <a:pt x="43180" y="477901"/>
                    <a:pt x="20320" y="472821"/>
                    <a:pt x="0" y="463931"/>
                  </a:cubicBezTo>
                  <a:cubicBezTo>
                    <a:pt x="26670" y="491871"/>
                    <a:pt x="63500" y="508381"/>
                    <a:pt x="117715" y="508381"/>
                  </a:cubicBezTo>
                  <a:lnTo>
                    <a:pt x="3554872" y="508381"/>
                  </a:lnTo>
                  <a:cubicBezTo>
                    <a:pt x="3634882" y="508381"/>
                    <a:pt x="3700922" y="442341"/>
                    <a:pt x="3700922" y="362331"/>
                  </a:cubicBezTo>
                  <a:lnTo>
                    <a:pt x="3700922" y="95250"/>
                  </a:lnTo>
                  <a:cubicBezTo>
                    <a:pt x="3700922" y="58420"/>
                    <a:pt x="3686952" y="25400"/>
                    <a:pt x="3665362" y="0"/>
                  </a:cubicBezTo>
                  <a:cubicBezTo>
                    <a:pt x="3671712" y="16510"/>
                    <a:pt x="3674252" y="34290"/>
                    <a:pt x="3674252" y="52070"/>
                  </a:cubicBezTo>
                  <a:lnTo>
                    <a:pt x="3674252" y="319151"/>
                  </a:lnTo>
                  <a:lnTo>
                    <a:pt x="3674252" y="3191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3740292" cy="559181"/>
            </a:xfrm>
            <a:custGeom>
              <a:avLst/>
              <a:gdLst/>
              <a:ahLst/>
              <a:cxnLst/>
              <a:rect l="l" t="t" r="r" b="b"/>
              <a:pathLst>
                <a:path w="3740292" h="559181">
                  <a:moveTo>
                    <a:pt x="146050" y="559181"/>
                  </a:moveTo>
                  <a:lnTo>
                    <a:pt x="3594242" y="559181"/>
                  </a:lnTo>
                  <a:cubicBezTo>
                    <a:pt x="3674252" y="559181"/>
                    <a:pt x="3740292" y="493141"/>
                    <a:pt x="3740292" y="413131"/>
                  </a:cubicBezTo>
                  <a:lnTo>
                    <a:pt x="3740292" y="146050"/>
                  </a:lnTo>
                  <a:cubicBezTo>
                    <a:pt x="3740292" y="66040"/>
                    <a:pt x="3674252" y="0"/>
                    <a:pt x="35942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13131"/>
                  </a:lnTo>
                  <a:cubicBezTo>
                    <a:pt x="0" y="494411"/>
                    <a:pt x="66040" y="559181"/>
                    <a:pt x="146050" y="5591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805062" cy="627761"/>
            </a:xfrm>
            <a:custGeom>
              <a:avLst/>
              <a:gdLst/>
              <a:ahLst/>
              <a:cxnLst/>
              <a:rect l="l" t="t" r="r" b="b"/>
              <a:pathLst>
                <a:path w="3805062" h="627761">
                  <a:moveTo>
                    <a:pt x="3741562" y="74930"/>
                  </a:moveTo>
                  <a:cubicBezTo>
                    <a:pt x="3713622" y="30480"/>
                    <a:pt x="3664092" y="0"/>
                    <a:pt x="36069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25831"/>
                  </a:lnTo>
                  <a:cubicBezTo>
                    <a:pt x="0" y="477901"/>
                    <a:pt x="25400" y="523621"/>
                    <a:pt x="63500" y="552831"/>
                  </a:cubicBezTo>
                  <a:cubicBezTo>
                    <a:pt x="91440" y="597281"/>
                    <a:pt x="140970" y="627761"/>
                    <a:pt x="213814" y="627761"/>
                  </a:cubicBezTo>
                  <a:lnTo>
                    <a:pt x="3646312" y="627761"/>
                  </a:lnTo>
                  <a:cubicBezTo>
                    <a:pt x="3733942" y="627761"/>
                    <a:pt x="3805062" y="556641"/>
                    <a:pt x="3805062" y="469011"/>
                  </a:cubicBezTo>
                  <a:lnTo>
                    <a:pt x="3805062" y="201930"/>
                  </a:lnTo>
                  <a:cubicBezTo>
                    <a:pt x="3805062" y="149860"/>
                    <a:pt x="3779662" y="104140"/>
                    <a:pt x="3741562" y="74930"/>
                  </a:cubicBezTo>
                  <a:close/>
                  <a:moveTo>
                    <a:pt x="12700" y="4258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606942" y="12700"/>
                  </a:lnTo>
                  <a:cubicBezTo>
                    <a:pt x="3686952" y="12700"/>
                    <a:pt x="3752992" y="78740"/>
                    <a:pt x="3752992" y="158750"/>
                  </a:cubicBezTo>
                  <a:lnTo>
                    <a:pt x="3752992" y="425831"/>
                  </a:lnTo>
                  <a:cubicBezTo>
                    <a:pt x="3752992" y="505841"/>
                    <a:pt x="3686952" y="571881"/>
                    <a:pt x="3606942" y="571881"/>
                  </a:cubicBezTo>
                  <a:lnTo>
                    <a:pt x="158750" y="571881"/>
                  </a:lnTo>
                  <a:cubicBezTo>
                    <a:pt x="78740" y="571881"/>
                    <a:pt x="12700" y="507111"/>
                    <a:pt x="12700" y="425831"/>
                  </a:cubicBezTo>
                  <a:close/>
                  <a:moveTo>
                    <a:pt x="3793632" y="469011"/>
                  </a:moveTo>
                  <a:cubicBezTo>
                    <a:pt x="3793632" y="549021"/>
                    <a:pt x="3726322" y="615061"/>
                    <a:pt x="3646312" y="615061"/>
                  </a:cubicBezTo>
                  <a:lnTo>
                    <a:pt x="213814" y="615061"/>
                  </a:lnTo>
                  <a:cubicBezTo>
                    <a:pt x="157480" y="615061"/>
                    <a:pt x="120650" y="598551"/>
                    <a:pt x="93980" y="570611"/>
                  </a:cubicBezTo>
                  <a:cubicBezTo>
                    <a:pt x="114300" y="579501"/>
                    <a:pt x="135890" y="584581"/>
                    <a:pt x="160020" y="584581"/>
                  </a:cubicBezTo>
                  <a:lnTo>
                    <a:pt x="3608212" y="584581"/>
                  </a:lnTo>
                  <a:cubicBezTo>
                    <a:pt x="3695842" y="584581"/>
                    <a:pt x="3766962" y="513461"/>
                    <a:pt x="3766962" y="425831"/>
                  </a:cubicBezTo>
                  <a:lnTo>
                    <a:pt x="3766962" y="158750"/>
                  </a:lnTo>
                  <a:cubicBezTo>
                    <a:pt x="3766962" y="140970"/>
                    <a:pt x="3763152" y="123190"/>
                    <a:pt x="3758072" y="106680"/>
                  </a:cubicBezTo>
                  <a:cubicBezTo>
                    <a:pt x="3779662" y="132080"/>
                    <a:pt x="3793632" y="165100"/>
                    <a:pt x="3793632" y="201930"/>
                  </a:cubicBezTo>
                  <a:lnTo>
                    <a:pt x="3793632" y="469011"/>
                  </a:lnTo>
                  <a:cubicBezTo>
                    <a:pt x="3793632" y="469011"/>
                    <a:pt x="3793632" y="469011"/>
                    <a:pt x="3793632" y="46901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93919" y="3933260"/>
            <a:ext cx="8574920" cy="57205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05319" y="609616"/>
            <a:ext cx="13777200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Việc ghi thành phần dinh dưỡng trên bao bì đựng thực phẩm chế biến sẵn có ý nghĩa gì đối với người tiêu dùng?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734" y="1463370"/>
            <a:ext cx="1568186" cy="16459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03913" y="276846"/>
            <a:ext cx="14380011" cy="1606822"/>
            <a:chOff x="0" y="0"/>
            <a:chExt cx="3805062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3700922" cy="305798"/>
            </a:xfrm>
            <a:custGeom>
              <a:avLst/>
              <a:gdLst/>
              <a:ahLst/>
              <a:cxnLst/>
              <a:rect l="l" t="t" r="r" b="b"/>
              <a:pathLst>
                <a:path w="3700922" h="305798">
                  <a:moveTo>
                    <a:pt x="3674252" y="116568"/>
                  </a:moveTo>
                  <a:cubicBezTo>
                    <a:pt x="3674252" y="204198"/>
                    <a:pt x="3598052" y="275318"/>
                    <a:pt x="3516772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7715" y="305798"/>
                  </a:cubicBezTo>
                  <a:lnTo>
                    <a:pt x="3554872" y="305798"/>
                  </a:lnTo>
                  <a:cubicBezTo>
                    <a:pt x="3634882" y="305798"/>
                    <a:pt x="3700922" y="239758"/>
                    <a:pt x="3700922" y="159748"/>
                  </a:cubicBezTo>
                  <a:lnTo>
                    <a:pt x="3700922" y="95250"/>
                  </a:lnTo>
                  <a:cubicBezTo>
                    <a:pt x="3700922" y="58420"/>
                    <a:pt x="3686952" y="25400"/>
                    <a:pt x="3665362" y="0"/>
                  </a:cubicBezTo>
                  <a:cubicBezTo>
                    <a:pt x="3671712" y="16510"/>
                    <a:pt x="3674252" y="34290"/>
                    <a:pt x="3674252" y="52070"/>
                  </a:cubicBezTo>
                  <a:lnTo>
                    <a:pt x="3674252" y="116568"/>
                  </a:lnTo>
                  <a:lnTo>
                    <a:pt x="3674252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740292" cy="356598"/>
            </a:xfrm>
            <a:custGeom>
              <a:avLst/>
              <a:gdLst/>
              <a:ahLst/>
              <a:cxnLst/>
              <a:rect l="l" t="t" r="r" b="b"/>
              <a:pathLst>
                <a:path w="3740292" h="356598">
                  <a:moveTo>
                    <a:pt x="146050" y="356598"/>
                  </a:moveTo>
                  <a:lnTo>
                    <a:pt x="3594242" y="356598"/>
                  </a:lnTo>
                  <a:cubicBezTo>
                    <a:pt x="3674252" y="356598"/>
                    <a:pt x="3740292" y="290558"/>
                    <a:pt x="3740292" y="210548"/>
                  </a:cubicBezTo>
                  <a:lnTo>
                    <a:pt x="3740292" y="146050"/>
                  </a:lnTo>
                  <a:cubicBezTo>
                    <a:pt x="3740292" y="66040"/>
                    <a:pt x="3674252" y="0"/>
                    <a:pt x="35942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805062" cy="425178"/>
            </a:xfrm>
            <a:custGeom>
              <a:avLst/>
              <a:gdLst/>
              <a:ahLst/>
              <a:cxnLst/>
              <a:rect l="l" t="t" r="r" b="b"/>
              <a:pathLst>
                <a:path w="3805062" h="425178">
                  <a:moveTo>
                    <a:pt x="3741562" y="74930"/>
                  </a:moveTo>
                  <a:cubicBezTo>
                    <a:pt x="3713622" y="30480"/>
                    <a:pt x="3664092" y="0"/>
                    <a:pt x="36069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13814" y="425178"/>
                  </a:cubicBezTo>
                  <a:lnTo>
                    <a:pt x="3646312" y="425178"/>
                  </a:lnTo>
                  <a:cubicBezTo>
                    <a:pt x="3733942" y="425178"/>
                    <a:pt x="3805062" y="354058"/>
                    <a:pt x="3805062" y="266428"/>
                  </a:cubicBezTo>
                  <a:lnTo>
                    <a:pt x="3805062" y="201930"/>
                  </a:lnTo>
                  <a:cubicBezTo>
                    <a:pt x="3805062" y="149860"/>
                    <a:pt x="3779662" y="104140"/>
                    <a:pt x="3741562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606942" y="12700"/>
                  </a:lnTo>
                  <a:cubicBezTo>
                    <a:pt x="3686952" y="12700"/>
                    <a:pt x="3752992" y="78740"/>
                    <a:pt x="3752992" y="158750"/>
                  </a:cubicBezTo>
                  <a:lnTo>
                    <a:pt x="3752992" y="223248"/>
                  </a:lnTo>
                  <a:cubicBezTo>
                    <a:pt x="3752992" y="303258"/>
                    <a:pt x="3686952" y="369298"/>
                    <a:pt x="3606942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3793632" y="266428"/>
                  </a:moveTo>
                  <a:cubicBezTo>
                    <a:pt x="3793632" y="346438"/>
                    <a:pt x="3726322" y="412478"/>
                    <a:pt x="3646312" y="412478"/>
                  </a:cubicBezTo>
                  <a:lnTo>
                    <a:pt x="213814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3608212" y="381998"/>
                  </a:lnTo>
                  <a:cubicBezTo>
                    <a:pt x="3695842" y="381998"/>
                    <a:pt x="3766962" y="310878"/>
                    <a:pt x="3766962" y="223248"/>
                  </a:cubicBezTo>
                  <a:lnTo>
                    <a:pt x="3766962" y="158750"/>
                  </a:lnTo>
                  <a:cubicBezTo>
                    <a:pt x="3766962" y="140970"/>
                    <a:pt x="3763152" y="123190"/>
                    <a:pt x="3758072" y="106680"/>
                  </a:cubicBezTo>
                  <a:cubicBezTo>
                    <a:pt x="3779662" y="132080"/>
                    <a:pt x="3793632" y="165100"/>
                    <a:pt x="3793632" y="201930"/>
                  </a:cubicBezTo>
                  <a:lnTo>
                    <a:pt x="3793632" y="266428"/>
                  </a:lnTo>
                  <a:cubicBezTo>
                    <a:pt x="3793632" y="266428"/>
                    <a:pt x="3793632" y="266428"/>
                    <a:pt x="3793632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14313" y="1883668"/>
            <a:ext cx="8559212" cy="840333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905319" y="609616"/>
            <a:ext cx="13777200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Tại sao bữa ăn cần đa dạng các loại thức ăn?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05366" y="3376450"/>
            <a:ext cx="3625359" cy="5881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91032" y="4419505"/>
            <a:ext cx="3415509" cy="51607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70914" y="1526933"/>
            <a:ext cx="7610076" cy="50131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27038" y="2775198"/>
            <a:ext cx="5969765" cy="287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Public Sans Bold"/>
              </a:rPr>
              <a:t>Trong các nguyên tố hóa học của tế bào, nguyên tố nào quan trọng nhất?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AC86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3794" y="4454669"/>
            <a:ext cx="4165281" cy="54415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CA5F5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b="10852"/>
          <a:stretch>
            <a:fillRect/>
          </a:stretch>
        </p:blipFill>
        <p:spPr>
          <a:xfrm>
            <a:off x="829757" y="2114177"/>
            <a:ext cx="8082846" cy="77820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88681" y="305281"/>
            <a:ext cx="4647843" cy="11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spc="418">
                <a:solidFill>
                  <a:srgbClr val="FFFFFF"/>
                </a:solidFill>
                <a:latin typeface="Bungee"/>
              </a:rPr>
              <a:t>2. carbon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43599" y="2310126"/>
            <a:ext cx="6671197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ublic Sans Bold"/>
              </a:rPr>
              <a:t>Quan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bên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cho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biết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cấu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tạo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carbon.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6230" y="3774361"/>
            <a:ext cx="369909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"/>
              </a:rPr>
              <a:t>Carbon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>
                <a:solidFill>
                  <a:srgbClr val="000000"/>
                </a:solidFill>
                <a:latin typeface="Noto Sans Bold"/>
              </a:rPr>
              <a:t>4e </a:t>
            </a:r>
            <a:r>
              <a:rPr lang="en-US" sz="3399" dirty="0" err="1">
                <a:solidFill>
                  <a:srgbClr val="000000"/>
                </a:solidFill>
                <a:latin typeface="Noto Sans Bold"/>
              </a:rPr>
              <a:t>tự</a:t>
            </a:r>
            <a:r>
              <a:rPr lang="en-US" sz="3399" dirty="0">
                <a:solidFill>
                  <a:srgbClr val="000000"/>
                </a:solidFill>
                <a:latin typeface="Noto Sans Bold"/>
              </a:rPr>
              <a:t> do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tham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gia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liên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kết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 Bold"/>
              </a:rPr>
              <a:t>cộng</a:t>
            </a:r>
            <a:r>
              <a:rPr lang="en-US" sz="3399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 Bold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 Bold"/>
              </a:rPr>
              <a:t>trị</a:t>
            </a:r>
            <a:r>
              <a:rPr lang="en-US" sz="3399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với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C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khác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khác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như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O, N, P...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AC86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CA5F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089099"/>
            <a:ext cx="10022449" cy="7807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22449" y="4143375"/>
            <a:ext cx="5750608" cy="57506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22719" y="4845422"/>
            <a:ext cx="4165281" cy="544157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588681" y="305281"/>
            <a:ext cx="4647843" cy="11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spc="418">
                <a:solidFill>
                  <a:srgbClr val="FFFFFF"/>
                </a:solidFill>
                <a:latin typeface="Bungee"/>
              </a:rPr>
              <a:t>2. carbon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65580" y="2153285"/>
            <a:ext cx="7168586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C - C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tạo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nên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mạch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"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xương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sống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"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của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các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hợp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hữu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cơ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trong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TB.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AC86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CA5F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089099"/>
            <a:ext cx="10022449" cy="7807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22719" y="4845422"/>
            <a:ext cx="4165281" cy="54415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88681" y="305281"/>
            <a:ext cx="4647843" cy="11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spc="418">
                <a:solidFill>
                  <a:srgbClr val="FFFFFF"/>
                </a:solidFill>
                <a:latin typeface="Bungee"/>
              </a:rPr>
              <a:t>2. carbon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65580" y="2153285"/>
            <a:ext cx="7168586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Bộ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khung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C - H =&gt;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Khung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hydrocarbon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liên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kết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với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các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nhóm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khác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=&gt;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Hợp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hữu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cơ</a:t>
            </a:r>
            <a:endParaRPr lang="en-US" sz="3399" dirty="0">
              <a:solidFill>
                <a:srgbClr val="000000"/>
              </a:solidFill>
              <a:latin typeface="Publ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51153" y="2177517"/>
            <a:ext cx="3341915" cy="6541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09981" y="3973130"/>
            <a:ext cx="4268400" cy="55762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2177517"/>
            <a:ext cx="1748066" cy="17480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247914"/>
            <a:ext cx="1748066" cy="1748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196" y="8202392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037948" y="7955607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737832" y="8718632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531074" y="8225820"/>
            <a:ext cx="953636" cy="103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91468" y="8988087"/>
            <a:ext cx="953636" cy="1032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688809" y="1877439"/>
            <a:ext cx="1666603" cy="90299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61014" y="2364207"/>
            <a:ext cx="9105890" cy="116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ancing Script Bold"/>
              </a:rPr>
              <a:t>Các nguyên tố hóa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6701" y="2720848"/>
            <a:ext cx="1052063" cy="68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3584" dirty="0">
                <a:solidFill>
                  <a:srgbClr val="000000"/>
                </a:solidFill>
                <a:latin typeface="Bungee"/>
              </a:rPr>
              <a:t>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61014" y="4434604"/>
            <a:ext cx="9105890" cy="116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ancing Script Bold"/>
              </a:rPr>
              <a:t>Nước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6701" y="4889106"/>
            <a:ext cx="1052063" cy="68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3584" dirty="0">
                <a:solidFill>
                  <a:srgbClr val="000000"/>
                </a:solidFill>
                <a:latin typeface="Bungee"/>
              </a:rPr>
              <a:t>II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48717"/>
            <a:ext cx="10912019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Public Sans Bold"/>
              </a:rPr>
              <a:t>Nội dung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AC86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CA5F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089099"/>
            <a:ext cx="10022449" cy="7807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22719" y="4845422"/>
            <a:ext cx="4165281" cy="54415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88681" y="305281"/>
            <a:ext cx="4647843" cy="11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spc="418">
                <a:solidFill>
                  <a:srgbClr val="FFFFFF"/>
                </a:solidFill>
                <a:latin typeface="Bungee"/>
              </a:rPr>
              <a:t>2. carbon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65580" y="2153285"/>
            <a:ext cx="7168586" cy="239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Cùng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một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số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lượng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C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có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thể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linh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hoạt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tạo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nên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các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phân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tử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có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cấu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trúc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và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tính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hóa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học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khác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nhau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AC86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CA5F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22719" y="4845422"/>
            <a:ext cx="4165281" cy="54415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588681" y="305281"/>
            <a:ext cx="4647843" cy="11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spc="418">
                <a:solidFill>
                  <a:srgbClr val="FFFFFF"/>
                </a:solidFill>
                <a:latin typeface="Bungee"/>
              </a:rPr>
              <a:t>2. carbon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75414" y="1951742"/>
            <a:ext cx="13848179" cy="388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7887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Public Sans Bold"/>
              </a:rPr>
              <a:t>Carbon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tạo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nên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mạch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"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xương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sống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"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hợp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hữu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cơ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trong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tế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bào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: protein, carbohydrate, nucleic acid, lipid.</a:t>
            </a:r>
          </a:p>
          <a:p>
            <a:pPr marL="734059" lvl="1" indent="-367030" algn="just">
              <a:lnSpc>
                <a:spcPts val="7887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Nhờ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liên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kết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khác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nhau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, carbon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tạo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nên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sự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đa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dạng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về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cấu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trúc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hợp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00A14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05366" y="3376450"/>
            <a:ext cx="3625359" cy="5881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91032" y="4419505"/>
            <a:ext cx="3415509" cy="51607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70914" y="1526933"/>
            <a:ext cx="7610076" cy="50131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50471" y="2913997"/>
            <a:ext cx="5969765" cy="215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Public Sans Bold"/>
              </a:rPr>
              <a:t>Phân tử nào chiếm khoảng 70% khối lượng cơ thể người?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77278" y="3245640"/>
            <a:ext cx="11556800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>
                <a:solidFill>
                  <a:srgbClr val="000000"/>
                </a:solidFill>
                <a:latin typeface="Bungee"/>
              </a:rPr>
              <a:t>II - Nước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CA5F5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588" y="2250278"/>
            <a:ext cx="554691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313" y="276846"/>
            <a:ext cx="1568186" cy="16459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84549" y="8470274"/>
            <a:ext cx="953636" cy="1032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913" y="8244800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07731" y="8986514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32607" y="8621077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80442" y="8742060"/>
            <a:ext cx="953636" cy="103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32607" y="276846"/>
            <a:ext cx="3631562" cy="25288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901" y="4646240"/>
            <a:ext cx="291028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3794" y="4454669"/>
            <a:ext cx="4165281" cy="54415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245319" y="5343561"/>
            <a:ext cx="1266025" cy="96217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34908" y="179416"/>
            <a:ext cx="15343171" cy="1606822"/>
            <a:chOff x="0" y="0"/>
            <a:chExt cx="4059921" cy="425178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3955781" cy="305798"/>
            </a:xfrm>
            <a:custGeom>
              <a:avLst/>
              <a:gdLst/>
              <a:ahLst/>
              <a:cxnLst/>
              <a:rect l="l" t="t" r="r" b="b"/>
              <a:pathLst>
                <a:path w="3955781" h="305798">
                  <a:moveTo>
                    <a:pt x="3929112" y="116568"/>
                  </a:moveTo>
                  <a:cubicBezTo>
                    <a:pt x="3929112" y="204198"/>
                    <a:pt x="3852912" y="275318"/>
                    <a:pt x="3771631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9340" y="305798"/>
                  </a:cubicBezTo>
                  <a:lnTo>
                    <a:pt x="3809731" y="305798"/>
                  </a:lnTo>
                  <a:cubicBezTo>
                    <a:pt x="3889741" y="305798"/>
                    <a:pt x="3955781" y="239758"/>
                    <a:pt x="3955781" y="159748"/>
                  </a:cubicBezTo>
                  <a:lnTo>
                    <a:pt x="3955781" y="95250"/>
                  </a:lnTo>
                  <a:cubicBezTo>
                    <a:pt x="3955781" y="58420"/>
                    <a:pt x="3941812" y="25400"/>
                    <a:pt x="3920221" y="0"/>
                  </a:cubicBezTo>
                  <a:cubicBezTo>
                    <a:pt x="3926571" y="16510"/>
                    <a:pt x="3929112" y="34290"/>
                    <a:pt x="3929112" y="52070"/>
                  </a:cubicBezTo>
                  <a:lnTo>
                    <a:pt x="3929112" y="116568"/>
                  </a:lnTo>
                  <a:lnTo>
                    <a:pt x="3929112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3995151" cy="356598"/>
            </a:xfrm>
            <a:custGeom>
              <a:avLst/>
              <a:gdLst/>
              <a:ahLst/>
              <a:cxnLst/>
              <a:rect l="l" t="t" r="r" b="b"/>
              <a:pathLst>
                <a:path w="3995151" h="356598">
                  <a:moveTo>
                    <a:pt x="146050" y="356598"/>
                  </a:moveTo>
                  <a:lnTo>
                    <a:pt x="3849101" y="356598"/>
                  </a:lnTo>
                  <a:cubicBezTo>
                    <a:pt x="3929111" y="356598"/>
                    <a:pt x="3995151" y="290558"/>
                    <a:pt x="3995151" y="210548"/>
                  </a:cubicBezTo>
                  <a:lnTo>
                    <a:pt x="3995151" y="146050"/>
                  </a:lnTo>
                  <a:cubicBezTo>
                    <a:pt x="3995151" y="66040"/>
                    <a:pt x="3929111" y="0"/>
                    <a:pt x="384910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059922" cy="425178"/>
            </a:xfrm>
            <a:custGeom>
              <a:avLst/>
              <a:gdLst/>
              <a:ahLst/>
              <a:cxnLst/>
              <a:rect l="l" t="t" r="r" b="b"/>
              <a:pathLst>
                <a:path w="4059922" h="425178">
                  <a:moveTo>
                    <a:pt x="3996422" y="74930"/>
                  </a:moveTo>
                  <a:cubicBezTo>
                    <a:pt x="3968481" y="30480"/>
                    <a:pt x="3918951" y="0"/>
                    <a:pt x="386180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15692" y="425178"/>
                  </a:cubicBezTo>
                  <a:lnTo>
                    <a:pt x="3901172" y="425178"/>
                  </a:lnTo>
                  <a:cubicBezTo>
                    <a:pt x="3988801" y="425178"/>
                    <a:pt x="4059922" y="354058"/>
                    <a:pt x="4059922" y="266428"/>
                  </a:cubicBezTo>
                  <a:lnTo>
                    <a:pt x="4059922" y="201930"/>
                  </a:lnTo>
                  <a:cubicBezTo>
                    <a:pt x="4059922" y="149860"/>
                    <a:pt x="4034522" y="104140"/>
                    <a:pt x="3996422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61801" y="12700"/>
                  </a:lnTo>
                  <a:cubicBezTo>
                    <a:pt x="3941811" y="12700"/>
                    <a:pt x="4007851" y="78740"/>
                    <a:pt x="4007851" y="158750"/>
                  </a:cubicBezTo>
                  <a:lnTo>
                    <a:pt x="4007851" y="223248"/>
                  </a:lnTo>
                  <a:cubicBezTo>
                    <a:pt x="4007851" y="303258"/>
                    <a:pt x="3941811" y="369298"/>
                    <a:pt x="3861801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4048492" y="266428"/>
                  </a:moveTo>
                  <a:cubicBezTo>
                    <a:pt x="4048492" y="346438"/>
                    <a:pt x="3981181" y="412478"/>
                    <a:pt x="3901172" y="412478"/>
                  </a:cubicBezTo>
                  <a:lnTo>
                    <a:pt x="215692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3863072" y="381998"/>
                  </a:lnTo>
                  <a:cubicBezTo>
                    <a:pt x="3950701" y="381998"/>
                    <a:pt x="4021822" y="310878"/>
                    <a:pt x="4021822" y="223248"/>
                  </a:cubicBezTo>
                  <a:lnTo>
                    <a:pt x="4021822" y="158750"/>
                  </a:lnTo>
                  <a:cubicBezTo>
                    <a:pt x="4021822" y="140970"/>
                    <a:pt x="4018011" y="123190"/>
                    <a:pt x="4012931" y="106680"/>
                  </a:cubicBezTo>
                  <a:cubicBezTo>
                    <a:pt x="4034522" y="132080"/>
                    <a:pt x="4048492" y="165100"/>
                    <a:pt x="4048492" y="201930"/>
                  </a:cubicBezTo>
                  <a:lnTo>
                    <a:pt x="4048492" y="266428"/>
                  </a:lnTo>
                  <a:cubicBezTo>
                    <a:pt x="4048492" y="266428"/>
                    <a:pt x="4048492" y="266428"/>
                    <a:pt x="4048492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3578" r="3578"/>
          <a:stretch>
            <a:fillRect/>
          </a:stretch>
        </p:blipFill>
        <p:spPr>
          <a:xfrm>
            <a:off x="3350920" y="3764373"/>
            <a:ext cx="9679609" cy="42566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82904" y="659119"/>
            <a:ext cx="149419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ungee"/>
              </a:rPr>
              <a:t>1. 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Cấu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tạo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tính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chất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vật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lí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nước</a:t>
            </a:r>
            <a:endParaRPr lang="en-US" sz="33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81033" y="2637576"/>
            <a:ext cx="1423540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ublic Sans Bold"/>
              </a:rPr>
              <a:t>Quan sát hình 5.5 SGK và cho biết cấu tạo của phân tử nước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9298" y="1869860"/>
            <a:ext cx="7168586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ublic Sans Bold"/>
              </a:rPr>
              <a:t>a) Cấu tạo hóa học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8020" y="1270459"/>
            <a:ext cx="1266025" cy="96217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34908" y="179416"/>
            <a:ext cx="15343171" cy="1606822"/>
            <a:chOff x="0" y="0"/>
            <a:chExt cx="4059921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3955781" cy="305798"/>
            </a:xfrm>
            <a:custGeom>
              <a:avLst/>
              <a:gdLst/>
              <a:ahLst/>
              <a:cxnLst/>
              <a:rect l="l" t="t" r="r" b="b"/>
              <a:pathLst>
                <a:path w="3955781" h="305798">
                  <a:moveTo>
                    <a:pt x="3929112" y="116568"/>
                  </a:moveTo>
                  <a:cubicBezTo>
                    <a:pt x="3929112" y="204198"/>
                    <a:pt x="3852912" y="275318"/>
                    <a:pt x="3771631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9340" y="305798"/>
                  </a:cubicBezTo>
                  <a:lnTo>
                    <a:pt x="3809731" y="305798"/>
                  </a:lnTo>
                  <a:cubicBezTo>
                    <a:pt x="3889741" y="305798"/>
                    <a:pt x="3955781" y="239758"/>
                    <a:pt x="3955781" y="159748"/>
                  </a:cubicBezTo>
                  <a:lnTo>
                    <a:pt x="3955781" y="95250"/>
                  </a:lnTo>
                  <a:cubicBezTo>
                    <a:pt x="3955781" y="58420"/>
                    <a:pt x="3941812" y="25400"/>
                    <a:pt x="3920221" y="0"/>
                  </a:cubicBezTo>
                  <a:cubicBezTo>
                    <a:pt x="3926571" y="16510"/>
                    <a:pt x="3929112" y="34290"/>
                    <a:pt x="3929112" y="52070"/>
                  </a:cubicBezTo>
                  <a:lnTo>
                    <a:pt x="3929112" y="116568"/>
                  </a:lnTo>
                  <a:lnTo>
                    <a:pt x="3929112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995151" cy="356598"/>
            </a:xfrm>
            <a:custGeom>
              <a:avLst/>
              <a:gdLst/>
              <a:ahLst/>
              <a:cxnLst/>
              <a:rect l="l" t="t" r="r" b="b"/>
              <a:pathLst>
                <a:path w="3995151" h="356598">
                  <a:moveTo>
                    <a:pt x="146050" y="356598"/>
                  </a:moveTo>
                  <a:lnTo>
                    <a:pt x="3849101" y="356598"/>
                  </a:lnTo>
                  <a:cubicBezTo>
                    <a:pt x="3929111" y="356598"/>
                    <a:pt x="3995151" y="290558"/>
                    <a:pt x="3995151" y="210548"/>
                  </a:cubicBezTo>
                  <a:lnTo>
                    <a:pt x="3995151" y="146050"/>
                  </a:lnTo>
                  <a:cubicBezTo>
                    <a:pt x="3995151" y="66040"/>
                    <a:pt x="3929111" y="0"/>
                    <a:pt x="384910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59922" cy="425178"/>
            </a:xfrm>
            <a:custGeom>
              <a:avLst/>
              <a:gdLst/>
              <a:ahLst/>
              <a:cxnLst/>
              <a:rect l="l" t="t" r="r" b="b"/>
              <a:pathLst>
                <a:path w="4059922" h="425178">
                  <a:moveTo>
                    <a:pt x="3996422" y="74930"/>
                  </a:moveTo>
                  <a:cubicBezTo>
                    <a:pt x="3968481" y="30480"/>
                    <a:pt x="3918951" y="0"/>
                    <a:pt x="386180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15692" y="425178"/>
                  </a:cubicBezTo>
                  <a:lnTo>
                    <a:pt x="3901172" y="425178"/>
                  </a:lnTo>
                  <a:cubicBezTo>
                    <a:pt x="3988801" y="425178"/>
                    <a:pt x="4059922" y="354058"/>
                    <a:pt x="4059922" y="266428"/>
                  </a:cubicBezTo>
                  <a:lnTo>
                    <a:pt x="4059922" y="201930"/>
                  </a:lnTo>
                  <a:cubicBezTo>
                    <a:pt x="4059922" y="149860"/>
                    <a:pt x="4034522" y="104140"/>
                    <a:pt x="3996422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61801" y="12700"/>
                  </a:lnTo>
                  <a:cubicBezTo>
                    <a:pt x="3941811" y="12700"/>
                    <a:pt x="4007851" y="78740"/>
                    <a:pt x="4007851" y="158750"/>
                  </a:cubicBezTo>
                  <a:lnTo>
                    <a:pt x="4007851" y="223248"/>
                  </a:lnTo>
                  <a:cubicBezTo>
                    <a:pt x="4007851" y="303258"/>
                    <a:pt x="3941811" y="369298"/>
                    <a:pt x="3861801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4048492" y="266428"/>
                  </a:moveTo>
                  <a:cubicBezTo>
                    <a:pt x="4048492" y="346438"/>
                    <a:pt x="3981181" y="412478"/>
                    <a:pt x="3901172" y="412478"/>
                  </a:cubicBezTo>
                  <a:lnTo>
                    <a:pt x="215692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3863072" y="381998"/>
                  </a:lnTo>
                  <a:cubicBezTo>
                    <a:pt x="3950701" y="381998"/>
                    <a:pt x="4021822" y="310878"/>
                    <a:pt x="4021822" y="223248"/>
                  </a:cubicBezTo>
                  <a:lnTo>
                    <a:pt x="4021822" y="158750"/>
                  </a:lnTo>
                  <a:cubicBezTo>
                    <a:pt x="4021822" y="140970"/>
                    <a:pt x="4018011" y="123190"/>
                    <a:pt x="4012931" y="106680"/>
                  </a:cubicBezTo>
                  <a:cubicBezTo>
                    <a:pt x="4034522" y="132080"/>
                    <a:pt x="4048492" y="165100"/>
                    <a:pt x="4048492" y="201930"/>
                  </a:cubicBezTo>
                  <a:lnTo>
                    <a:pt x="4048492" y="266428"/>
                  </a:lnTo>
                  <a:cubicBezTo>
                    <a:pt x="4048492" y="266428"/>
                    <a:pt x="4048492" y="266428"/>
                    <a:pt x="4048492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3578" r="3578"/>
          <a:stretch>
            <a:fillRect/>
          </a:stretch>
        </p:blipFill>
        <p:spPr>
          <a:xfrm>
            <a:off x="585825" y="3310518"/>
            <a:ext cx="9679609" cy="42566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670209" y="2859428"/>
            <a:ext cx="7168586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Nguyên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tử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O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hút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e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mạnh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hơn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nguyên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tử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H =&gt;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phân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phân</a:t>
            </a:r>
            <a:r>
              <a:rPr lang="en-US" sz="33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Public Sans Bold"/>
              </a:rPr>
              <a:t>cực</a:t>
            </a:r>
            <a:endParaRPr lang="en-US" sz="3399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57024" y="1977653"/>
            <a:ext cx="7168586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ublic Sans Bold"/>
              </a:rPr>
              <a:t>a) Cấu tạo hóa học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714F03C6-9362-4717-6983-9E4CD4839BA8}"/>
              </a:ext>
            </a:extLst>
          </p:cNvPr>
          <p:cNvSpPr txBox="1"/>
          <p:nvPr/>
        </p:nvSpPr>
        <p:spPr>
          <a:xfrm>
            <a:off x="1582904" y="659119"/>
            <a:ext cx="149419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ungee"/>
              </a:rPr>
              <a:t>1. 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Cấu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tạo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tính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chất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vật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lí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nước</a:t>
            </a:r>
            <a:endParaRPr lang="en-US" sz="3399" dirty="0">
              <a:solidFill>
                <a:srgbClr val="000000"/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8020" y="1270459"/>
            <a:ext cx="1266025" cy="96217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34908" y="179416"/>
            <a:ext cx="15343171" cy="1606822"/>
            <a:chOff x="0" y="0"/>
            <a:chExt cx="4059921" cy="425178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3955781" cy="305798"/>
            </a:xfrm>
            <a:custGeom>
              <a:avLst/>
              <a:gdLst/>
              <a:ahLst/>
              <a:cxnLst/>
              <a:rect l="l" t="t" r="r" b="b"/>
              <a:pathLst>
                <a:path w="3955781" h="305798">
                  <a:moveTo>
                    <a:pt x="3929112" y="116568"/>
                  </a:moveTo>
                  <a:cubicBezTo>
                    <a:pt x="3929112" y="204198"/>
                    <a:pt x="3852912" y="275318"/>
                    <a:pt x="3771631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9340" y="305798"/>
                  </a:cubicBezTo>
                  <a:lnTo>
                    <a:pt x="3809731" y="305798"/>
                  </a:lnTo>
                  <a:cubicBezTo>
                    <a:pt x="3889741" y="305798"/>
                    <a:pt x="3955781" y="239758"/>
                    <a:pt x="3955781" y="159748"/>
                  </a:cubicBezTo>
                  <a:lnTo>
                    <a:pt x="3955781" y="95250"/>
                  </a:lnTo>
                  <a:cubicBezTo>
                    <a:pt x="3955781" y="58420"/>
                    <a:pt x="3941812" y="25400"/>
                    <a:pt x="3920221" y="0"/>
                  </a:cubicBezTo>
                  <a:cubicBezTo>
                    <a:pt x="3926571" y="16510"/>
                    <a:pt x="3929112" y="34290"/>
                    <a:pt x="3929112" y="52070"/>
                  </a:cubicBezTo>
                  <a:lnTo>
                    <a:pt x="3929112" y="116568"/>
                  </a:lnTo>
                  <a:lnTo>
                    <a:pt x="3929112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995151" cy="356598"/>
            </a:xfrm>
            <a:custGeom>
              <a:avLst/>
              <a:gdLst/>
              <a:ahLst/>
              <a:cxnLst/>
              <a:rect l="l" t="t" r="r" b="b"/>
              <a:pathLst>
                <a:path w="3995151" h="356598">
                  <a:moveTo>
                    <a:pt x="146050" y="356598"/>
                  </a:moveTo>
                  <a:lnTo>
                    <a:pt x="3849101" y="356598"/>
                  </a:lnTo>
                  <a:cubicBezTo>
                    <a:pt x="3929111" y="356598"/>
                    <a:pt x="3995151" y="290558"/>
                    <a:pt x="3995151" y="210548"/>
                  </a:cubicBezTo>
                  <a:lnTo>
                    <a:pt x="3995151" y="146050"/>
                  </a:lnTo>
                  <a:cubicBezTo>
                    <a:pt x="3995151" y="66040"/>
                    <a:pt x="3929111" y="0"/>
                    <a:pt x="384910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59922" cy="425178"/>
            </a:xfrm>
            <a:custGeom>
              <a:avLst/>
              <a:gdLst/>
              <a:ahLst/>
              <a:cxnLst/>
              <a:rect l="l" t="t" r="r" b="b"/>
              <a:pathLst>
                <a:path w="4059922" h="425178">
                  <a:moveTo>
                    <a:pt x="3996422" y="74930"/>
                  </a:moveTo>
                  <a:cubicBezTo>
                    <a:pt x="3968481" y="30480"/>
                    <a:pt x="3918951" y="0"/>
                    <a:pt x="386180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15692" y="425178"/>
                  </a:cubicBezTo>
                  <a:lnTo>
                    <a:pt x="3901172" y="425178"/>
                  </a:lnTo>
                  <a:cubicBezTo>
                    <a:pt x="3988801" y="425178"/>
                    <a:pt x="4059922" y="354058"/>
                    <a:pt x="4059922" y="266428"/>
                  </a:cubicBezTo>
                  <a:lnTo>
                    <a:pt x="4059922" y="201930"/>
                  </a:lnTo>
                  <a:cubicBezTo>
                    <a:pt x="4059922" y="149860"/>
                    <a:pt x="4034522" y="104140"/>
                    <a:pt x="3996422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61801" y="12700"/>
                  </a:lnTo>
                  <a:cubicBezTo>
                    <a:pt x="3941811" y="12700"/>
                    <a:pt x="4007851" y="78740"/>
                    <a:pt x="4007851" y="158750"/>
                  </a:cubicBezTo>
                  <a:lnTo>
                    <a:pt x="4007851" y="223248"/>
                  </a:lnTo>
                  <a:cubicBezTo>
                    <a:pt x="4007851" y="303258"/>
                    <a:pt x="3941811" y="369298"/>
                    <a:pt x="3861801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4048492" y="266428"/>
                  </a:moveTo>
                  <a:cubicBezTo>
                    <a:pt x="4048492" y="346438"/>
                    <a:pt x="3981181" y="412478"/>
                    <a:pt x="3901172" y="412478"/>
                  </a:cubicBezTo>
                  <a:lnTo>
                    <a:pt x="215692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3863072" y="381998"/>
                  </a:lnTo>
                  <a:cubicBezTo>
                    <a:pt x="3950701" y="381998"/>
                    <a:pt x="4021822" y="310878"/>
                    <a:pt x="4021822" y="223248"/>
                  </a:cubicBezTo>
                  <a:lnTo>
                    <a:pt x="4021822" y="158750"/>
                  </a:lnTo>
                  <a:cubicBezTo>
                    <a:pt x="4021822" y="140970"/>
                    <a:pt x="4018011" y="123190"/>
                    <a:pt x="4012931" y="106680"/>
                  </a:cubicBezTo>
                  <a:cubicBezTo>
                    <a:pt x="4034522" y="132080"/>
                    <a:pt x="4048492" y="165100"/>
                    <a:pt x="4048492" y="201930"/>
                  </a:cubicBezTo>
                  <a:lnTo>
                    <a:pt x="4048492" y="266428"/>
                  </a:lnTo>
                  <a:cubicBezTo>
                    <a:pt x="4048492" y="266428"/>
                    <a:pt x="4048492" y="266428"/>
                    <a:pt x="4048492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3578" r="3578"/>
          <a:stretch>
            <a:fillRect/>
          </a:stretch>
        </p:blipFill>
        <p:spPr>
          <a:xfrm>
            <a:off x="585825" y="3310518"/>
            <a:ext cx="9679609" cy="42566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670209" y="2811803"/>
            <a:ext cx="7168586" cy="1953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+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Sức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căng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bề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mặt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.</a:t>
            </a:r>
          </a:p>
          <a:p>
            <a:pPr algn="just">
              <a:lnSpc>
                <a:spcPts val="5201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+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Nhiệt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độ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sôi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100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độ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C</a:t>
            </a:r>
          </a:p>
          <a:p>
            <a:pPr algn="just">
              <a:lnSpc>
                <a:spcPts val="5201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+ Dung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môi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hòa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tan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các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7024" y="1977653"/>
            <a:ext cx="7168586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ublic Sans Bold"/>
              </a:rPr>
              <a:t>b) Tính chất vật lý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00B4B9FC-A5CC-F3BA-2A39-42CDEE7F9065}"/>
              </a:ext>
            </a:extLst>
          </p:cNvPr>
          <p:cNvSpPr txBox="1"/>
          <p:nvPr/>
        </p:nvSpPr>
        <p:spPr>
          <a:xfrm>
            <a:off x="1582904" y="659119"/>
            <a:ext cx="149419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ungee"/>
              </a:rPr>
              <a:t>1. 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Cấu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tạo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tính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chất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vật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lí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nước</a:t>
            </a:r>
            <a:endParaRPr lang="en-US" sz="3399" dirty="0">
              <a:solidFill>
                <a:srgbClr val="000000"/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8020" y="1270459"/>
            <a:ext cx="1266025" cy="9621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34908" y="179416"/>
            <a:ext cx="15343171" cy="1606822"/>
            <a:chOff x="0" y="0"/>
            <a:chExt cx="4059921" cy="425178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3955781" cy="305798"/>
            </a:xfrm>
            <a:custGeom>
              <a:avLst/>
              <a:gdLst/>
              <a:ahLst/>
              <a:cxnLst/>
              <a:rect l="l" t="t" r="r" b="b"/>
              <a:pathLst>
                <a:path w="3955781" h="305798">
                  <a:moveTo>
                    <a:pt x="3929112" y="116568"/>
                  </a:moveTo>
                  <a:cubicBezTo>
                    <a:pt x="3929112" y="204198"/>
                    <a:pt x="3852912" y="275318"/>
                    <a:pt x="3771631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9340" y="305798"/>
                  </a:cubicBezTo>
                  <a:lnTo>
                    <a:pt x="3809731" y="305798"/>
                  </a:lnTo>
                  <a:cubicBezTo>
                    <a:pt x="3889741" y="305798"/>
                    <a:pt x="3955781" y="239758"/>
                    <a:pt x="3955781" y="159748"/>
                  </a:cubicBezTo>
                  <a:lnTo>
                    <a:pt x="3955781" y="95250"/>
                  </a:lnTo>
                  <a:cubicBezTo>
                    <a:pt x="3955781" y="58420"/>
                    <a:pt x="3941812" y="25400"/>
                    <a:pt x="3920221" y="0"/>
                  </a:cubicBezTo>
                  <a:cubicBezTo>
                    <a:pt x="3926571" y="16510"/>
                    <a:pt x="3929112" y="34290"/>
                    <a:pt x="3929112" y="52070"/>
                  </a:cubicBezTo>
                  <a:lnTo>
                    <a:pt x="3929112" y="116568"/>
                  </a:lnTo>
                  <a:lnTo>
                    <a:pt x="3929112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3995151" cy="356598"/>
            </a:xfrm>
            <a:custGeom>
              <a:avLst/>
              <a:gdLst/>
              <a:ahLst/>
              <a:cxnLst/>
              <a:rect l="l" t="t" r="r" b="b"/>
              <a:pathLst>
                <a:path w="3995151" h="356598">
                  <a:moveTo>
                    <a:pt x="146050" y="356598"/>
                  </a:moveTo>
                  <a:lnTo>
                    <a:pt x="3849101" y="356598"/>
                  </a:lnTo>
                  <a:cubicBezTo>
                    <a:pt x="3929111" y="356598"/>
                    <a:pt x="3995151" y="290558"/>
                    <a:pt x="3995151" y="210548"/>
                  </a:cubicBezTo>
                  <a:lnTo>
                    <a:pt x="3995151" y="146050"/>
                  </a:lnTo>
                  <a:cubicBezTo>
                    <a:pt x="3995151" y="66040"/>
                    <a:pt x="3929111" y="0"/>
                    <a:pt x="384910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AC7FF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59922" cy="425178"/>
            </a:xfrm>
            <a:custGeom>
              <a:avLst/>
              <a:gdLst/>
              <a:ahLst/>
              <a:cxnLst/>
              <a:rect l="l" t="t" r="r" b="b"/>
              <a:pathLst>
                <a:path w="4059922" h="425178">
                  <a:moveTo>
                    <a:pt x="3996422" y="74930"/>
                  </a:moveTo>
                  <a:cubicBezTo>
                    <a:pt x="3968481" y="30480"/>
                    <a:pt x="3918951" y="0"/>
                    <a:pt x="386180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15692" y="425178"/>
                  </a:cubicBezTo>
                  <a:lnTo>
                    <a:pt x="3901172" y="425178"/>
                  </a:lnTo>
                  <a:cubicBezTo>
                    <a:pt x="3988801" y="425178"/>
                    <a:pt x="4059922" y="354058"/>
                    <a:pt x="4059922" y="266428"/>
                  </a:cubicBezTo>
                  <a:lnTo>
                    <a:pt x="4059922" y="201930"/>
                  </a:lnTo>
                  <a:cubicBezTo>
                    <a:pt x="4059922" y="149860"/>
                    <a:pt x="4034522" y="104140"/>
                    <a:pt x="3996422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61801" y="12700"/>
                  </a:lnTo>
                  <a:cubicBezTo>
                    <a:pt x="3941811" y="12700"/>
                    <a:pt x="4007851" y="78740"/>
                    <a:pt x="4007851" y="158750"/>
                  </a:cubicBezTo>
                  <a:lnTo>
                    <a:pt x="4007851" y="223248"/>
                  </a:lnTo>
                  <a:cubicBezTo>
                    <a:pt x="4007851" y="303258"/>
                    <a:pt x="3941811" y="369298"/>
                    <a:pt x="3861801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4048492" y="266428"/>
                  </a:moveTo>
                  <a:cubicBezTo>
                    <a:pt x="4048492" y="346438"/>
                    <a:pt x="3981181" y="412478"/>
                    <a:pt x="3901172" y="412478"/>
                  </a:cubicBezTo>
                  <a:lnTo>
                    <a:pt x="215692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3863072" y="381998"/>
                  </a:lnTo>
                  <a:cubicBezTo>
                    <a:pt x="3950701" y="381998"/>
                    <a:pt x="4021822" y="310878"/>
                    <a:pt x="4021822" y="223248"/>
                  </a:cubicBezTo>
                  <a:lnTo>
                    <a:pt x="4021822" y="158750"/>
                  </a:lnTo>
                  <a:cubicBezTo>
                    <a:pt x="4021822" y="140970"/>
                    <a:pt x="4018011" y="123190"/>
                    <a:pt x="4012931" y="106680"/>
                  </a:cubicBezTo>
                  <a:cubicBezTo>
                    <a:pt x="4034522" y="132080"/>
                    <a:pt x="4048492" y="165100"/>
                    <a:pt x="4048492" y="201930"/>
                  </a:cubicBezTo>
                  <a:lnTo>
                    <a:pt x="4048492" y="266428"/>
                  </a:lnTo>
                  <a:cubicBezTo>
                    <a:pt x="4048492" y="266428"/>
                    <a:pt x="4048492" y="266428"/>
                    <a:pt x="4048492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9743"/>
          <a:stretch>
            <a:fillRect/>
          </a:stretch>
        </p:blipFill>
        <p:spPr>
          <a:xfrm>
            <a:off x="390509" y="3346428"/>
            <a:ext cx="7883902" cy="41471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42108" y="7308193"/>
            <a:ext cx="5053988" cy="28428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513791" y="513084"/>
            <a:ext cx="479762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ungee"/>
              </a:rPr>
              <a:t>2. Vai trò của nước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82053" y="2156438"/>
            <a:ext cx="12480381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ublic Sans Bold"/>
              </a:rPr>
              <a:t>Quan sát hình 5.6 SGK và cho biết tại sao nước được coi là "dung môi của sự sống"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01319" y="3717903"/>
            <a:ext cx="7816594" cy="359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Nước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là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dung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môi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hòa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tan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nhiều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hợp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chất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=&gt; 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+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Môi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trường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phản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ứng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và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vận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chuyển</a:t>
            </a:r>
            <a:endParaRPr lang="en-US" sz="3399" dirty="0">
              <a:solidFill>
                <a:srgbClr val="EE3624"/>
              </a:solidFill>
              <a:latin typeface="Public Sans Bold"/>
            </a:endParaRP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EE3624"/>
                </a:solidFill>
                <a:latin typeface="Public Sans Bold"/>
              </a:rPr>
              <a:t>+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Tham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gia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trực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tiếp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vào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phản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ứng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trong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tế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bào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8020" y="1270459"/>
            <a:ext cx="1266025" cy="9621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34908" y="179416"/>
            <a:ext cx="15343171" cy="1606822"/>
            <a:chOff x="0" y="0"/>
            <a:chExt cx="4059921" cy="425178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3955781" cy="305798"/>
            </a:xfrm>
            <a:custGeom>
              <a:avLst/>
              <a:gdLst/>
              <a:ahLst/>
              <a:cxnLst/>
              <a:rect l="l" t="t" r="r" b="b"/>
              <a:pathLst>
                <a:path w="3955781" h="305798">
                  <a:moveTo>
                    <a:pt x="3929112" y="116568"/>
                  </a:moveTo>
                  <a:cubicBezTo>
                    <a:pt x="3929112" y="204198"/>
                    <a:pt x="3852912" y="275318"/>
                    <a:pt x="3771631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9340" y="305798"/>
                  </a:cubicBezTo>
                  <a:lnTo>
                    <a:pt x="3809731" y="305798"/>
                  </a:lnTo>
                  <a:cubicBezTo>
                    <a:pt x="3889741" y="305798"/>
                    <a:pt x="3955781" y="239758"/>
                    <a:pt x="3955781" y="159748"/>
                  </a:cubicBezTo>
                  <a:lnTo>
                    <a:pt x="3955781" y="95250"/>
                  </a:lnTo>
                  <a:cubicBezTo>
                    <a:pt x="3955781" y="58420"/>
                    <a:pt x="3941812" y="25400"/>
                    <a:pt x="3920221" y="0"/>
                  </a:cubicBezTo>
                  <a:cubicBezTo>
                    <a:pt x="3926571" y="16510"/>
                    <a:pt x="3929112" y="34290"/>
                    <a:pt x="3929112" y="52070"/>
                  </a:cubicBezTo>
                  <a:lnTo>
                    <a:pt x="3929112" y="116568"/>
                  </a:lnTo>
                  <a:lnTo>
                    <a:pt x="3929112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3995151" cy="356598"/>
            </a:xfrm>
            <a:custGeom>
              <a:avLst/>
              <a:gdLst/>
              <a:ahLst/>
              <a:cxnLst/>
              <a:rect l="l" t="t" r="r" b="b"/>
              <a:pathLst>
                <a:path w="3995151" h="356598">
                  <a:moveTo>
                    <a:pt x="146050" y="356598"/>
                  </a:moveTo>
                  <a:lnTo>
                    <a:pt x="3849101" y="356598"/>
                  </a:lnTo>
                  <a:cubicBezTo>
                    <a:pt x="3929111" y="356598"/>
                    <a:pt x="3995151" y="290558"/>
                    <a:pt x="3995151" y="210548"/>
                  </a:cubicBezTo>
                  <a:lnTo>
                    <a:pt x="3995151" y="146050"/>
                  </a:lnTo>
                  <a:cubicBezTo>
                    <a:pt x="3995151" y="66040"/>
                    <a:pt x="3929111" y="0"/>
                    <a:pt x="384910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AC7FF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59922" cy="425178"/>
            </a:xfrm>
            <a:custGeom>
              <a:avLst/>
              <a:gdLst/>
              <a:ahLst/>
              <a:cxnLst/>
              <a:rect l="l" t="t" r="r" b="b"/>
              <a:pathLst>
                <a:path w="4059922" h="425178">
                  <a:moveTo>
                    <a:pt x="3996422" y="74930"/>
                  </a:moveTo>
                  <a:cubicBezTo>
                    <a:pt x="3968481" y="30480"/>
                    <a:pt x="3918951" y="0"/>
                    <a:pt x="386180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15692" y="425178"/>
                  </a:cubicBezTo>
                  <a:lnTo>
                    <a:pt x="3901172" y="425178"/>
                  </a:lnTo>
                  <a:cubicBezTo>
                    <a:pt x="3988801" y="425178"/>
                    <a:pt x="4059922" y="354058"/>
                    <a:pt x="4059922" y="266428"/>
                  </a:cubicBezTo>
                  <a:lnTo>
                    <a:pt x="4059922" y="201930"/>
                  </a:lnTo>
                  <a:cubicBezTo>
                    <a:pt x="4059922" y="149860"/>
                    <a:pt x="4034522" y="104140"/>
                    <a:pt x="3996422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61801" y="12700"/>
                  </a:lnTo>
                  <a:cubicBezTo>
                    <a:pt x="3941811" y="12700"/>
                    <a:pt x="4007851" y="78740"/>
                    <a:pt x="4007851" y="158750"/>
                  </a:cubicBezTo>
                  <a:lnTo>
                    <a:pt x="4007851" y="223248"/>
                  </a:lnTo>
                  <a:cubicBezTo>
                    <a:pt x="4007851" y="303258"/>
                    <a:pt x="3941811" y="369298"/>
                    <a:pt x="3861801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4048492" y="266428"/>
                  </a:moveTo>
                  <a:cubicBezTo>
                    <a:pt x="4048492" y="346438"/>
                    <a:pt x="3981181" y="412478"/>
                    <a:pt x="3901172" y="412478"/>
                  </a:cubicBezTo>
                  <a:lnTo>
                    <a:pt x="215692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3863072" y="381998"/>
                  </a:lnTo>
                  <a:cubicBezTo>
                    <a:pt x="3950701" y="381998"/>
                    <a:pt x="4021822" y="310878"/>
                    <a:pt x="4021822" y="223248"/>
                  </a:cubicBezTo>
                  <a:lnTo>
                    <a:pt x="4021822" y="158750"/>
                  </a:lnTo>
                  <a:cubicBezTo>
                    <a:pt x="4021822" y="140970"/>
                    <a:pt x="4018011" y="123190"/>
                    <a:pt x="4012931" y="106680"/>
                  </a:cubicBezTo>
                  <a:cubicBezTo>
                    <a:pt x="4034522" y="132080"/>
                    <a:pt x="4048492" y="165100"/>
                    <a:pt x="4048492" y="201930"/>
                  </a:cubicBezTo>
                  <a:lnTo>
                    <a:pt x="4048492" y="266428"/>
                  </a:lnTo>
                  <a:cubicBezTo>
                    <a:pt x="4048492" y="266428"/>
                    <a:pt x="4048492" y="266428"/>
                    <a:pt x="4048492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98939" y="2624695"/>
            <a:ext cx="6806273" cy="520906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553200" y="686053"/>
            <a:ext cx="479762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ungee"/>
              </a:rPr>
              <a:t>2.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Vai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trò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nước</a:t>
            </a:r>
            <a:endParaRPr lang="en-US" sz="33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678272" y="3553872"/>
            <a:ext cx="889451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E3624"/>
                </a:solidFill>
                <a:latin typeface="Public Sans Bold"/>
              </a:rPr>
              <a:t>Nước đóng vai trò điều hòa nhiệt độ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38461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8020" y="1270459"/>
            <a:ext cx="1266025" cy="9621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290659" y="694942"/>
            <a:ext cx="5454440" cy="3012803"/>
            <a:chOff x="0" y="0"/>
            <a:chExt cx="1443287" cy="797211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1339147" cy="677831"/>
            </a:xfrm>
            <a:custGeom>
              <a:avLst/>
              <a:gdLst/>
              <a:ahLst/>
              <a:cxnLst/>
              <a:rect l="l" t="t" r="r" b="b"/>
              <a:pathLst>
                <a:path w="1339147" h="677831">
                  <a:moveTo>
                    <a:pt x="1312477" y="488601"/>
                  </a:moveTo>
                  <a:cubicBezTo>
                    <a:pt x="1312477" y="576231"/>
                    <a:pt x="1236277" y="647351"/>
                    <a:pt x="1154997" y="647351"/>
                  </a:cubicBezTo>
                  <a:lnTo>
                    <a:pt x="66040" y="647351"/>
                  </a:lnTo>
                  <a:cubicBezTo>
                    <a:pt x="43180" y="647351"/>
                    <a:pt x="20320" y="642271"/>
                    <a:pt x="0" y="633381"/>
                  </a:cubicBezTo>
                  <a:cubicBezTo>
                    <a:pt x="26670" y="661321"/>
                    <a:pt x="63500" y="677831"/>
                    <a:pt x="102662" y="677831"/>
                  </a:cubicBezTo>
                  <a:lnTo>
                    <a:pt x="1193097" y="677831"/>
                  </a:lnTo>
                  <a:cubicBezTo>
                    <a:pt x="1273107" y="677831"/>
                    <a:pt x="1339147" y="611791"/>
                    <a:pt x="1339147" y="531781"/>
                  </a:cubicBezTo>
                  <a:lnTo>
                    <a:pt x="1339147" y="95250"/>
                  </a:lnTo>
                  <a:cubicBezTo>
                    <a:pt x="1339147" y="58420"/>
                    <a:pt x="1325177" y="25400"/>
                    <a:pt x="1303587" y="0"/>
                  </a:cubicBezTo>
                  <a:cubicBezTo>
                    <a:pt x="1309937" y="16510"/>
                    <a:pt x="1312477" y="34290"/>
                    <a:pt x="1312477" y="52070"/>
                  </a:cubicBezTo>
                  <a:lnTo>
                    <a:pt x="1312477" y="488601"/>
                  </a:lnTo>
                  <a:lnTo>
                    <a:pt x="1312477" y="48860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1378517" cy="728631"/>
            </a:xfrm>
            <a:custGeom>
              <a:avLst/>
              <a:gdLst/>
              <a:ahLst/>
              <a:cxnLst/>
              <a:rect l="l" t="t" r="r" b="b"/>
              <a:pathLst>
                <a:path w="1378517" h="728631">
                  <a:moveTo>
                    <a:pt x="146050" y="728631"/>
                  </a:moveTo>
                  <a:lnTo>
                    <a:pt x="1232467" y="728631"/>
                  </a:lnTo>
                  <a:cubicBezTo>
                    <a:pt x="1312477" y="728631"/>
                    <a:pt x="1378517" y="662591"/>
                    <a:pt x="1378517" y="582581"/>
                  </a:cubicBezTo>
                  <a:lnTo>
                    <a:pt x="1378517" y="146050"/>
                  </a:lnTo>
                  <a:cubicBezTo>
                    <a:pt x="1378517" y="66040"/>
                    <a:pt x="1312477" y="0"/>
                    <a:pt x="123246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82581"/>
                  </a:lnTo>
                  <a:cubicBezTo>
                    <a:pt x="0" y="663861"/>
                    <a:pt x="66040" y="728631"/>
                    <a:pt x="146050" y="728631"/>
                  </a:cubicBezTo>
                  <a:close/>
                </a:path>
              </a:pathLst>
            </a:custGeom>
            <a:solidFill>
              <a:srgbClr val="D96151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443287" cy="797211"/>
            </a:xfrm>
            <a:custGeom>
              <a:avLst/>
              <a:gdLst/>
              <a:ahLst/>
              <a:cxnLst/>
              <a:rect l="l" t="t" r="r" b="b"/>
              <a:pathLst>
                <a:path w="1443287" h="797211">
                  <a:moveTo>
                    <a:pt x="1379787" y="74930"/>
                  </a:moveTo>
                  <a:cubicBezTo>
                    <a:pt x="1351847" y="30480"/>
                    <a:pt x="1302317" y="0"/>
                    <a:pt x="124516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95281"/>
                  </a:lnTo>
                  <a:cubicBezTo>
                    <a:pt x="0" y="647351"/>
                    <a:pt x="25400" y="693071"/>
                    <a:pt x="63500" y="722281"/>
                  </a:cubicBezTo>
                  <a:cubicBezTo>
                    <a:pt x="91440" y="766731"/>
                    <a:pt x="140970" y="797211"/>
                    <a:pt x="196412" y="797211"/>
                  </a:cubicBezTo>
                  <a:lnTo>
                    <a:pt x="1284537" y="797211"/>
                  </a:lnTo>
                  <a:cubicBezTo>
                    <a:pt x="1372167" y="797211"/>
                    <a:pt x="1443287" y="726091"/>
                    <a:pt x="1443287" y="638461"/>
                  </a:cubicBezTo>
                  <a:lnTo>
                    <a:pt x="1443287" y="201930"/>
                  </a:lnTo>
                  <a:cubicBezTo>
                    <a:pt x="1443287" y="149860"/>
                    <a:pt x="1417887" y="104140"/>
                    <a:pt x="1379787" y="74930"/>
                  </a:cubicBezTo>
                  <a:close/>
                  <a:moveTo>
                    <a:pt x="12700" y="59528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245167" y="12700"/>
                  </a:lnTo>
                  <a:cubicBezTo>
                    <a:pt x="1325177" y="12700"/>
                    <a:pt x="1391217" y="78740"/>
                    <a:pt x="1391217" y="158750"/>
                  </a:cubicBezTo>
                  <a:lnTo>
                    <a:pt x="1391217" y="595281"/>
                  </a:lnTo>
                  <a:cubicBezTo>
                    <a:pt x="1391217" y="675291"/>
                    <a:pt x="1325177" y="741331"/>
                    <a:pt x="1245167" y="741331"/>
                  </a:cubicBezTo>
                  <a:lnTo>
                    <a:pt x="158750" y="741331"/>
                  </a:lnTo>
                  <a:cubicBezTo>
                    <a:pt x="78740" y="741331"/>
                    <a:pt x="12700" y="676561"/>
                    <a:pt x="12700" y="595281"/>
                  </a:cubicBezTo>
                  <a:close/>
                  <a:moveTo>
                    <a:pt x="1431857" y="638461"/>
                  </a:moveTo>
                  <a:cubicBezTo>
                    <a:pt x="1431857" y="718471"/>
                    <a:pt x="1364547" y="784511"/>
                    <a:pt x="1284537" y="784511"/>
                  </a:cubicBezTo>
                  <a:lnTo>
                    <a:pt x="196412" y="784511"/>
                  </a:lnTo>
                  <a:cubicBezTo>
                    <a:pt x="157480" y="784511"/>
                    <a:pt x="120650" y="768001"/>
                    <a:pt x="93980" y="740061"/>
                  </a:cubicBezTo>
                  <a:cubicBezTo>
                    <a:pt x="114300" y="748951"/>
                    <a:pt x="135890" y="754031"/>
                    <a:pt x="160020" y="754031"/>
                  </a:cubicBezTo>
                  <a:lnTo>
                    <a:pt x="1246437" y="754031"/>
                  </a:lnTo>
                  <a:cubicBezTo>
                    <a:pt x="1334067" y="754031"/>
                    <a:pt x="1405187" y="682911"/>
                    <a:pt x="1405187" y="595281"/>
                  </a:cubicBezTo>
                  <a:lnTo>
                    <a:pt x="1405187" y="158750"/>
                  </a:lnTo>
                  <a:cubicBezTo>
                    <a:pt x="1405187" y="140970"/>
                    <a:pt x="1401377" y="123190"/>
                    <a:pt x="1396297" y="106680"/>
                  </a:cubicBezTo>
                  <a:cubicBezTo>
                    <a:pt x="1417887" y="132080"/>
                    <a:pt x="1431857" y="165100"/>
                    <a:pt x="1431857" y="201930"/>
                  </a:cubicBezTo>
                  <a:lnTo>
                    <a:pt x="1431857" y="638461"/>
                  </a:lnTo>
                  <a:cubicBezTo>
                    <a:pt x="1431857" y="638461"/>
                    <a:pt x="1431857" y="638461"/>
                    <a:pt x="1431857" y="63846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2790" y="657390"/>
            <a:ext cx="8451278" cy="88469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919647" y="1381930"/>
            <a:ext cx="4339653" cy="1553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0"/>
              </a:lnSpc>
            </a:pPr>
            <a:r>
              <a:rPr lang="en-US" sz="4479">
                <a:solidFill>
                  <a:srgbClr val="FFFFFF"/>
                </a:solidFill>
                <a:latin typeface="Public Sans Bold"/>
              </a:rPr>
              <a:t>Vì sao phải uống đủ nước?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362253" y="4109175"/>
            <a:ext cx="5454440" cy="3879824"/>
            <a:chOff x="0" y="0"/>
            <a:chExt cx="1443287" cy="1026631"/>
          </a:xfrm>
        </p:grpSpPr>
        <p:sp>
          <p:nvSpPr>
            <p:cNvPr id="16" name="Freeform 16"/>
            <p:cNvSpPr/>
            <p:nvPr/>
          </p:nvSpPr>
          <p:spPr>
            <a:xfrm>
              <a:off x="92710" y="106680"/>
              <a:ext cx="1339147" cy="907252"/>
            </a:xfrm>
            <a:custGeom>
              <a:avLst/>
              <a:gdLst/>
              <a:ahLst/>
              <a:cxnLst/>
              <a:rect l="l" t="t" r="r" b="b"/>
              <a:pathLst>
                <a:path w="1339147" h="907252">
                  <a:moveTo>
                    <a:pt x="1312477" y="718022"/>
                  </a:moveTo>
                  <a:cubicBezTo>
                    <a:pt x="1312477" y="805652"/>
                    <a:pt x="1236277" y="876772"/>
                    <a:pt x="1154997" y="876772"/>
                  </a:cubicBezTo>
                  <a:lnTo>
                    <a:pt x="66040" y="876772"/>
                  </a:lnTo>
                  <a:cubicBezTo>
                    <a:pt x="43180" y="876772"/>
                    <a:pt x="20320" y="871691"/>
                    <a:pt x="0" y="862802"/>
                  </a:cubicBezTo>
                  <a:cubicBezTo>
                    <a:pt x="26670" y="890741"/>
                    <a:pt x="63500" y="907252"/>
                    <a:pt x="102662" y="907252"/>
                  </a:cubicBezTo>
                  <a:lnTo>
                    <a:pt x="1193097" y="907252"/>
                  </a:lnTo>
                  <a:cubicBezTo>
                    <a:pt x="1273107" y="907252"/>
                    <a:pt x="1339147" y="841211"/>
                    <a:pt x="1339147" y="761202"/>
                  </a:cubicBezTo>
                  <a:lnTo>
                    <a:pt x="1339147" y="95250"/>
                  </a:lnTo>
                  <a:cubicBezTo>
                    <a:pt x="1339147" y="58420"/>
                    <a:pt x="1325177" y="25400"/>
                    <a:pt x="1303587" y="0"/>
                  </a:cubicBezTo>
                  <a:cubicBezTo>
                    <a:pt x="1309937" y="16510"/>
                    <a:pt x="1312477" y="34290"/>
                    <a:pt x="1312477" y="52070"/>
                  </a:cubicBezTo>
                  <a:lnTo>
                    <a:pt x="1312477" y="718022"/>
                  </a:lnTo>
                  <a:lnTo>
                    <a:pt x="1312477" y="7180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2700" y="12700"/>
              <a:ext cx="1378517" cy="958052"/>
            </a:xfrm>
            <a:custGeom>
              <a:avLst/>
              <a:gdLst/>
              <a:ahLst/>
              <a:cxnLst/>
              <a:rect l="l" t="t" r="r" b="b"/>
              <a:pathLst>
                <a:path w="1378517" h="958052">
                  <a:moveTo>
                    <a:pt x="146050" y="958052"/>
                  </a:moveTo>
                  <a:lnTo>
                    <a:pt x="1232467" y="958052"/>
                  </a:lnTo>
                  <a:cubicBezTo>
                    <a:pt x="1312477" y="958052"/>
                    <a:pt x="1378517" y="892012"/>
                    <a:pt x="1378517" y="812002"/>
                  </a:cubicBezTo>
                  <a:lnTo>
                    <a:pt x="1378517" y="146050"/>
                  </a:lnTo>
                  <a:cubicBezTo>
                    <a:pt x="1378517" y="66040"/>
                    <a:pt x="1312477" y="0"/>
                    <a:pt x="123246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12002"/>
                  </a:lnTo>
                  <a:cubicBezTo>
                    <a:pt x="0" y="893281"/>
                    <a:pt x="66040" y="958052"/>
                    <a:pt x="146050" y="958052"/>
                  </a:cubicBezTo>
                  <a:close/>
                </a:path>
              </a:pathLst>
            </a:custGeom>
            <a:solidFill>
              <a:srgbClr val="CFE3E7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443287" cy="1026632"/>
            </a:xfrm>
            <a:custGeom>
              <a:avLst/>
              <a:gdLst/>
              <a:ahLst/>
              <a:cxnLst/>
              <a:rect l="l" t="t" r="r" b="b"/>
              <a:pathLst>
                <a:path w="1443287" h="1026632">
                  <a:moveTo>
                    <a:pt x="1379787" y="74930"/>
                  </a:moveTo>
                  <a:cubicBezTo>
                    <a:pt x="1351847" y="30480"/>
                    <a:pt x="1302317" y="0"/>
                    <a:pt x="124516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824702"/>
                  </a:lnTo>
                  <a:cubicBezTo>
                    <a:pt x="0" y="876771"/>
                    <a:pt x="25400" y="922491"/>
                    <a:pt x="63500" y="951702"/>
                  </a:cubicBezTo>
                  <a:cubicBezTo>
                    <a:pt x="91440" y="996152"/>
                    <a:pt x="140970" y="1026632"/>
                    <a:pt x="196412" y="1026632"/>
                  </a:cubicBezTo>
                  <a:lnTo>
                    <a:pt x="1284537" y="1026632"/>
                  </a:lnTo>
                  <a:cubicBezTo>
                    <a:pt x="1372167" y="1026632"/>
                    <a:pt x="1443287" y="955512"/>
                    <a:pt x="1443287" y="867882"/>
                  </a:cubicBezTo>
                  <a:lnTo>
                    <a:pt x="1443287" y="201930"/>
                  </a:lnTo>
                  <a:cubicBezTo>
                    <a:pt x="1443287" y="149860"/>
                    <a:pt x="1417887" y="104140"/>
                    <a:pt x="1379787" y="74930"/>
                  </a:cubicBezTo>
                  <a:close/>
                  <a:moveTo>
                    <a:pt x="12700" y="8247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245167" y="12700"/>
                  </a:lnTo>
                  <a:cubicBezTo>
                    <a:pt x="1325177" y="12700"/>
                    <a:pt x="1391217" y="78740"/>
                    <a:pt x="1391217" y="158750"/>
                  </a:cubicBezTo>
                  <a:lnTo>
                    <a:pt x="1391217" y="824702"/>
                  </a:lnTo>
                  <a:cubicBezTo>
                    <a:pt x="1391217" y="904712"/>
                    <a:pt x="1325177" y="970752"/>
                    <a:pt x="1245167" y="970752"/>
                  </a:cubicBezTo>
                  <a:lnTo>
                    <a:pt x="158750" y="970752"/>
                  </a:lnTo>
                  <a:cubicBezTo>
                    <a:pt x="78740" y="970752"/>
                    <a:pt x="12700" y="905981"/>
                    <a:pt x="12700" y="824702"/>
                  </a:cubicBezTo>
                  <a:close/>
                  <a:moveTo>
                    <a:pt x="1431857" y="867881"/>
                  </a:moveTo>
                  <a:cubicBezTo>
                    <a:pt x="1431857" y="947891"/>
                    <a:pt x="1364547" y="1013931"/>
                    <a:pt x="1284537" y="1013931"/>
                  </a:cubicBezTo>
                  <a:lnTo>
                    <a:pt x="196412" y="1013931"/>
                  </a:lnTo>
                  <a:cubicBezTo>
                    <a:pt x="157480" y="1013931"/>
                    <a:pt x="120650" y="997421"/>
                    <a:pt x="93980" y="969481"/>
                  </a:cubicBezTo>
                  <a:cubicBezTo>
                    <a:pt x="114300" y="978371"/>
                    <a:pt x="135890" y="983451"/>
                    <a:pt x="160020" y="983451"/>
                  </a:cubicBezTo>
                  <a:lnTo>
                    <a:pt x="1246437" y="983451"/>
                  </a:lnTo>
                  <a:cubicBezTo>
                    <a:pt x="1334067" y="983451"/>
                    <a:pt x="1405187" y="912331"/>
                    <a:pt x="1405187" y="824701"/>
                  </a:cubicBezTo>
                  <a:lnTo>
                    <a:pt x="1405187" y="158750"/>
                  </a:lnTo>
                  <a:cubicBezTo>
                    <a:pt x="1405187" y="140970"/>
                    <a:pt x="1401377" y="123190"/>
                    <a:pt x="1396297" y="106680"/>
                  </a:cubicBezTo>
                  <a:cubicBezTo>
                    <a:pt x="1417887" y="132080"/>
                    <a:pt x="1431857" y="165100"/>
                    <a:pt x="1431857" y="201930"/>
                  </a:cubicBezTo>
                  <a:lnTo>
                    <a:pt x="1431857" y="867881"/>
                  </a:lnTo>
                  <a:cubicBezTo>
                    <a:pt x="1431857" y="867881"/>
                    <a:pt x="1431857" y="867881"/>
                    <a:pt x="1431857" y="86788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919647" y="4391945"/>
            <a:ext cx="4339653" cy="313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0"/>
              </a:lnSpc>
            </a:pPr>
            <a:r>
              <a:rPr lang="en-US" sz="4479">
                <a:solidFill>
                  <a:srgbClr val="000000"/>
                </a:solidFill>
                <a:latin typeface="Public Sans Bold"/>
              </a:rPr>
              <a:t>Cơ thể có biểu hiện gì khi cơ thể mất nhiều nước?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02500" y="1703767"/>
            <a:ext cx="11556800" cy="527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>
                <a:solidFill>
                  <a:srgbClr val="000000"/>
                </a:solidFill>
                <a:latin typeface="Bungee"/>
              </a:rPr>
              <a:t>I </a:t>
            </a:r>
          </a:p>
          <a:p>
            <a:pPr algn="ctr">
              <a:lnSpc>
                <a:spcPts val="13319"/>
              </a:lnSpc>
            </a:pPr>
            <a:r>
              <a:rPr lang="en-US" sz="11099">
                <a:solidFill>
                  <a:srgbClr val="000000"/>
                </a:solidFill>
                <a:latin typeface="Bungee"/>
              </a:rPr>
              <a:t>Các nguyên tố hóa học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588" y="2250278"/>
            <a:ext cx="554691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4307678"/>
            <a:ext cx="3761555" cy="5345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87313" y="276846"/>
            <a:ext cx="1568186" cy="16459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84549" y="8470274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30913" y="8244800"/>
            <a:ext cx="953636" cy="1032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07731" y="8986514"/>
            <a:ext cx="953636" cy="1032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32607" y="8621077"/>
            <a:ext cx="953636" cy="103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80442" y="8742060"/>
            <a:ext cx="953636" cy="1032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607" y="276846"/>
            <a:ext cx="3631562" cy="252888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DEAB5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493" y="308279"/>
            <a:ext cx="1266025" cy="9621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1882" y="8742060"/>
            <a:ext cx="953636" cy="1032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225820"/>
            <a:ext cx="953636" cy="1032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05518" y="8988087"/>
            <a:ext cx="953636" cy="1032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459154" y="8225820"/>
            <a:ext cx="953636" cy="1032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35972" y="8742060"/>
            <a:ext cx="953636" cy="103248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362253" y="1270459"/>
            <a:ext cx="5454440" cy="6718540"/>
            <a:chOff x="0" y="0"/>
            <a:chExt cx="1443287" cy="1777778"/>
          </a:xfrm>
        </p:grpSpPr>
        <p:sp>
          <p:nvSpPr>
            <p:cNvPr id="10" name="Freeform 10"/>
            <p:cNvSpPr/>
            <p:nvPr/>
          </p:nvSpPr>
          <p:spPr>
            <a:xfrm>
              <a:off x="92710" y="106680"/>
              <a:ext cx="1339147" cy="1658398"/>
            </a:xfrm>
            <a:custGeom>
              <a:avLst/>
              <a:gdLst/>
              <a:ahLst/>
              <a:cxnLst/>
              <a:rect l="l" t="t" r="r" b="b"/>
              <a:pathLst>
                <a:path w="1339147" h="1658398">
                  <a:moveTo>
                    <a:pt x="1312477" y="1469168"/>
                  </a:moveTo>
                  <a:cubicBezTo>
                    <a:pt x="1312477" y="1556798"/>
                    <a:pt x="1236277" y="1627918"/>
                    <a:pt x="1154997" y="1627918"/>
                  </a:cubicBezTo>
                  <a:lnTo>
                    <a:pt x="66040" y="1627918"/>
                  </a:lnTo>
                  <a:cubicBezTo>
                    <a:pt x="43180" y="1627918"/>
                    <a:pt x="20320" y="1622838"/>
                    <a:pt x="0" y="1613948"/>
                  </a:cubicBezTo>
                  <a:cubicBezTo>
                    <a:pt x="26670" y="1641888"/>
                    <a:pt x="63500" y="1658398"/>
                    <a:pt x="102662" y="1658398"/>
                  </a:cubicBezTo>
                  <a:lnTo>
                    <a:pt x="1193097" y="1658398"/>
                  </a:lnTo>
                  <a:cubicBezTo>
                    <a:pt x="1273107" y="1658398"/>
                    <a:pt x="1339147" y="1592358"/>
                    <a:pt x="1339147" y="1512348"/>
                  </a:cubicBezTo>
                  <a:lnTo>
                    <a:pt x="1339147" y="95250"/>
                  </a:lnTo>
                  <a:cubicBezTo>
                    <a:pt x="1339147" y="58420"/>
                    <a:pt x="1325177" y="25400"/>
                    <a:pt x="1303587" y="0"/>
                  </a:cubicBezTo>
                  <a:cubicBezTo>
                    <a:pt x="1309937" y="16510"/>
                    <a:pt x="1312477" y="34290"/>
                    <a:pt x="1312477" y="52070"/>
                  </a:cubicBezTo>
                  <a:lnTo>
                    <a:pt x="1312477" y="1469168"/>
                  </a:lnTo>
                  <a:lnTo>
                    <a:pt x="1312477" y="14691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1378517" cy="1709198"/>
            </a:xfrm>
            <a:custGeom>
              <a:avLst/>
              <a:gdLst/>
              <a:ahLst/>
              <a:cxnLst/>
              <a:rect l="l" t="t" r="r" b="b"/>
              <a:pathLst>
                <a:path w="1378517" h="1709198">
                  <a:moveTo>
                    <a:pt x="146050" y="1709198"/>
                  </a:moveTo>
                  <a:lnTo>
                    <a:pt x="1232467" y="1709198"/>
                  </a:lnTo>
                  <a:cubicBezTo>
                    <a:pt x="1312477" y="1709198"/>
                    <a:pt x="1378517" y="1643158"/>
                    <a:pt x="1378517" y="1563148"/>
                  </a:cubicBezTo>
                  <a:lnTo>
                    <a:pt x="1378517" y="146050"/>
                  </a:lnTo>
                  <a:cubicBezTo>
                    <a:pt x="1378517" y="66040"/>
                    <a:pt x="1312477" y="0"/>
                    <a:pt x="123246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63148"/>
                  </a:lnTo>
                  <a:cubicBezTo>
                    <a:pt x="0" y="1644428"/>
                    <a:pt x="66040" y="1709198"/>
                    <a:pt x="146050" y="1709198"/>
                  </a:cubicBezTo>
                  <a:close/>
                </a:path>
              </a:pathLst>
            </a:custGeom>
            <a:solidFill>
              <a:srgbClr val="CFE3E7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443287" cy="1777778"/>
            </a:xfrm>
            <a:custGeom>
              <a:avLst/>
              <a:gdLst/>
              <a:ahLst/>
              <a:cxnLst/>
              <a:rect l="l" t="t" r="r" b="b"/>
              <a:pathLst>
                <a:path w="1443287" h="1777778">
                  <a:moveTo>
                    <a:pt x="1379787" y="74930"/>
                  </a:moveTo>
                  <a:cubicBezTo>
                    <a:pt x="1351847" y="30480"/>
                    <a:pt x="1302317" y="0"/>
                    <a:pt x="124516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75848"/>
                  </a:lnTo>
                  <a:cubicBezTo>
                    <a:pt x="0" y="1627918"/>
                    <a:pt x="25400" y="1673638"/>
                    <a:pt x="63500" y="1702848"/>
                  </a:cubicBezTo>
                  <a:cubicBezTo>
                    <a:pt x="91440" y="1747298"/>
                    <a:pt x="140970" y="1777778"/>
                    <a:pt x="196412" y="1777778"/>
                  </a:cubicBezTo>
                  <a:lnTo>
                    <a:pt x="1284537" y="1777778"/>
                  </a:lnTo>
                  <a:cubicBezTo>
                    <a:pt x="1372167" y="1777778"/>
                    <a:pt x="1443287" y="1706658"/>
                    <a:pt x="1443287" y="1619028"/>
                  </a:cubicBezTo>
                  <a:lnTo>
                    <a:pt x="1443287" y="201930"/>
                  </a:lnTo>
                  <a:cubicBezTo>
                    <a:pt x="1443287" y="149860"/>
                    <a:pt x="1417887" y="104140"/>
                    <a:pt x="1379787" y="74930"/>
                  </a:cubicBezTo>
                  <a:close/>
                  <a:moveTo>
                    <a:pt x="12700" y="15758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245167" y="12700"/>
                  </a:lnTo>
                  <a:cubicBezTo>
                    <a:pt x="1325177" y="12700"/>
                    <a:pt x="1391217" y="78740"/>
                    <a:pt x="1391217" y="158750"/>
                  </a:cubicBezTo>
                  <a:lnTo>
                    <a:pt x="1391217" y="1575848"/>
                  </a:lnTo>
                  <a:cubicBezTo>
                    <a:pt x="1391217" y="1655858"/>
                    <a:pt x="1325177" y="1721898"/>
                    <a:pt x="1245167" y="1721898"/>
                  </a:cubicBezTo>
                  <a:lnTo>
                    <a:pt x="158750" y="1721898"/>
                  </a:lnTo>
                  <a:cubicBezTo>
                    <a:pt x="78740" y="1721898"/>
                    <a:pt x="12700" y="1657128"/>
                    <a:pt x="12700" y="1575848"/>
                  </a:cubicBezTo>
                  <a:close/>
                  <a:moveTo>
                    <a:pt x="1431857" y="1619028"/>
                  </a:moveTo>
                  <a:cubicBezTo>
                    <a:pt x="1431857" y="1699038"/>
                    <a:pt x="1364547" y="1765078"/>
                    <a:pt x="1284537" y="1765078"/>
                  </a:cubicBezTo>
                  <a:lnTo>
                    <a:pt x="196412" y="1765078"/>
                  </a:lnTo>
                  <a:cubicBezTo>
                    <a:pt x="157480" y="1765078"/>
                    <a:pt x="120650" y="1748568"/>
                    <a:pt x="93980" y="1720628"/>
                  </a:cubicBezTo>
                  <a:cubicBezTo>
                    <a:pt x="114300" y="1729518"/>
                    <a:pt x="135890" y="1734598"/>
                    <a:pt x="160020" y="1734598"/>
                  </a:cubicBezTo>
                  <a:lnTo>
                    <a:pt x="1246437" y="1734598"/>
                  </a:lnTo>
                  <a:cubicBezTo>
                    <a:pt x="1334067" y="1734598"/>
                    <a:pt x="1405187" y="1663478"/>
                    <a:pt x="1405187" y="1575848"/>
                  </a:cubicBezTo>
                  <a:lnTo>
                    <a:pt x="1405187" y="158750"/>
                  </a:lnTo>
                  <a:cubicBezTo>
                    <a:pt x="1405187" y="140970"/>
                    <a:pt x="1401377" y="123190"/>
                    <a:pt x="1396297" y="106680"/>
                  </a:cubicBezTo>
                  <a:cubicBezTo>
                    <a:pt x="1417887" y="132080"/>
                    <a:pt x="1431857" y="165100"/>
                    <a:pt x="1431857" y="201930"/>
                  </a:cubicBezTo>
                  <a:lnTo>
                    <a:pt x="1431857" y="1619028"/>
                  </a:lnTo>
                  <a:cubicBezTo>
                    <a:pt x="1431857" y="1619028"/>
                    <a:pt x="1431857" y="1619028"/>
                    <a:pt x="1431857" y="16190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0538" y="308279"/>
            <a:ext cx="9422324" cy="494672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919647" y="2624453"/>
            <a:ext cx="4339653" cy="392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0"/>
              </a:lnSpc>
            </a:pPr>
            <a:r>
              <a:rPr lang="en-US" sz="4479">
                <a:solidFill>
                  <a:srgbClr val="000000"/>
                </a:solidFill>
                <a:latin typeface="Public Sans Bold"/>
              </a:rPr>
              <a:t>Nêu biện pháp cấp cứu khi cơ thể mất nước do sốt cao, tiêu chảy.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766960"/>
            <a:ext cx="10660105" cy="129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5201"/>
              </a:lnSpc>
              <a:buFont typeface="Arial"/>
              <a:buChar char="•"/>
            </a:pP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Mất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nước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vừa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hoặc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nhẹ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: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uống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dung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dịch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bù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nước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và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điện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giải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-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nước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cháo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muối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,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nước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dừa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....</a:t>
            </a:r>
          </a:p>
          <a:p>
            <a:pPr marL="734059" lvl="1" indent="-367030" algn="just">
              <a:lnSpc>
                <a:spcPts val="5201"/>
              </a:lnSpc>
              <a:buFont typeface="Arial"/>
              <a:buChar char="•"/>
            </a:pP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Mất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nước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nặng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: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truyền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dịch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tĩnh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 </a:t>
            </a:r>
            <a:r>
              <a:rPr lang="en-US" sz="3399" dirty="0" err="1">
                <a:solidFill>
                  <a:srgbClr val="EE3624"/>
                </a:solidFill>
                <a:latin typeface="Public Sans Bold"/>
              </a:rPr>
              <a:t>mạch</a:t>
            </a:r>
            <a:r>
              <a:rPr lang="en-US" sz="3399" dirty="0">
                <a:solidFill>
                  <a:srgbClr val="EE3624"/>
                </a:solidFill>
                <a:latin typeface="Public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2963" y="2344636"/>
            <a:ext cx="11886638" cy="7210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4607" y="276846"/>
            <a:ext cx="1568186" cy="164599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03913" y="276846"/>
            <a:ext cx="14380011" cy="2864513"/>
            <a:chOff x="0" y="0"/>
            <a:chExt cx="3805062" cy="757972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3700922" cy="638592"/>
            </a:xfrm>
            <a:custGeom>
              <a:avLst/>
              <a:gdLst/>
              <a:ahLst/>
              <a:cxnLst/>
              <a:rect l="l" t="t" r="r" b="b"/>
              <a:pathLst>
                <a:path w="3700922" h="638592">
                  <a:moveTo>
                    <a:pt x="3674252" y="449362"/>
                  </a:moveTo>
                  <a:cubicBezTo>
                    <a:pt x="3674252" y="536992"/>
                    <a:pt x="3598052" y="608112"/>
                    <a:pt x="3516772" y="608112"/>
                  </a:cubicBezTo>
                  <a:lnTo>
                    <a:pt x="66040" y="608112"/>
                  </a:lnTo>
                  <a:cubicBezTo>
                    <a:pt x="43180" y="608112"/>
                    <a:pt x="20320" y="603032"/>
                    <a:pt x="0" y="594142"/>
                  </a:cubicBezTo>
                  <a:cubicBezTo>
                    <a:pt x="26670" y="622082"/>
                    <a:pt x="63500" y="638592"/>
                    <a:pt x="117715" y="638592"/>
                  </a:cubicBezTo>
                  <a:lnTo>
                    <a:pt x="3554872" y="638592"/>
                  </a:lnTo>
                  <a:cubicBezTo>
                    <a:pt x="3634882" y="638592"/>
                    <a:pt x="3700922" y="572552"/>
                    <a:pt x="3700922" y="492542"/>
                  </a:cubicBezTo>
                  <a:lnTo>
                    <a:pt x="3700922" y="95250"/>
                  </a:lnTo>
                  <a:cubicBezTo>
                    <a:pt x="3700922" y="58420"/>
                    <a:pt x="3686952" y="25400"/>
                    <a:pt x="3665362" y="0"/>
                  </a:cubicBezTo>
                  <a:cubicBezTo>
                    <a:pt x="3671712" y="16510"/>
                    <a:pt x="3674252" y="34290"/>
                    <a:pt x="3674252" y="52070"/>
                  </a:cubicBezTo>
                  <a:lnTo>
                    <a:pt x="3674252" y="449362"/>
                  </a:lnTo>
                  <a:lnTo>
                    <a:pt x="3674252" y="44936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3740292" cy="689392"/>
            </a:xfrm>
            <a:custGeom>
              <a:avLst/>
              <a:gdLst/>
              <a:ahLst/>
              <a:cxnLst/>
              <a:rect l="l" t="t" r="r" b="b"/>
              <a:pathLst>
                <a:path w="3740292" h="689392">
                  <a:moveTo>
                    <a:pt x="146050" y="689392"/>
                  </a:moveTo>
                  <a:lnTo>
                    <a:pt x="3594242" y="689392"/>
                  </a:lnTo>
                  <a:cubicBezTo>
                    <a:pt x="3674252" y="689392"/>
                    <a:pt x="3740292" y="623352"/>
                    <a:pt x="3740292" y="543342"/>
                  </a:cubicBezTo>
                  <a:lnTo>
                    <a:pt x="3740292" y="146050"/>
                  </a:lnTo>
                  <a:cubicBezTo>
                    <a:pt x="3740292" y="66040"/>
                    <a:pt x="3674252" y="0"/>
                    <a:pt x="35942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43342"/>
                  </a:lnTo>
                  <a:cubicBezTo>
                    <a:pt x="0" y="624622"/>
                    <a:pt x="66040" y="689392"/>
                    <a:pt x="146050" y="68939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805062" cy="757972"/>
            </a:xfrm>
            <a:custGeom>
              <a:avLst/>
              <a:gdLst/>
              <a:ahLst/>
              <a:cxnLst/>
              <a:rect l="l" t="t" r="r" b="b"/>
              <a:pathLst>
                <a:path w="3805062" h="757972">
                  <a:moveTo>
                    <a:pt x="3741562" y="74930"/>
                  </a:moveTo>
                  <a:cubicBezTo>
                    <a:pt x="3713622" y="30480"/>
                    <a:pt x="3664092" y="0"/>
                    <a:pt x="36069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56042"/>
                  </a:lnTo>
                  <a:cubicBezTo>
                    <a:pt x="0" y="608112"/>
                    <a:pt x="25400" y="653832"/>
                    <a:pt x="63500" y="683042"/>
                  </a:cubicBezTo>
                  <a:cubicBezTo>
                    <a:pt x="91440" y="727492"/>
                    <a:pt x="140970" y="757972"/>
                    <a:pt x="213814" y="757972"/>
                  </a:cubicBezTo>
                  <a:lnTo>
                    <a:pt x="3646312" y="757972"/>
                  </a:lnTo>
                  <a:cubicBezTo>
                    <a:pt x="3733942" y="757972"/>
                    <a:pt x="3805062" y="686852"/>
                    <a:pt x="3805062" y="599222"/>
                  </a:cubicBezTo>
                  <a:lnTo>
                    <a:pt x="3805062" y="201930"/>
                  </a:lnTo>
                  <a:cubicBezTo>
                    <a:pt x="3805062" y="149860"/>
                    <a:pt x="3779662" y="104140"/>
                    <a:pt x="3741562" y="74930"/>
                  </a:cubicBezTo>
                  <a:close/>
                  <a:moveTo>
                    <a:pt x="12700" y="55604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606942" y="12700"/>
                  </a:lnTo>
                  <a:cubicBezTo>
                    <a:pt x="3686952" y="12700"/>
                    <a:pt x="3752992" y="78740"/>
                    <a:pt x="3752992" y="158750"/>
                  </a:cubicBezTo>
                  <a:lnTo>
                    <a:pt x="3752992" y="556042"/>
                  </a:lnTo>
                  <a:cubicBezTo>
                    <a:pt x="3752992" y="636052"/>
                    <a:pt x="3686952" y="702092"/>
                    <a:pt x="3606942" y="702092"/>
                  </a:cubicBezTo>
                  <a:lnTo>
                    <a:pt x="158750" y="702092"/>
                  </a:lnTo>
                  <a:cubicBezTo>
                    <a:pt x="78740" y="702092"/>
                    <a:pt x="12700" y="637322"/>
                    <a:pt x="12700" y="556042"/>
                  </a:cubicBezTo>
                  <a:close/>
                  <a:moveTo>
                    <a:pt x="3793632" y="599222"/>
                  </a:moveTo>
                  <a:cubicBezTo>
                    <a:pt x="3793632" y="679232"/>
                    <a:pt x="3726322" y="745272"/>
                    <a:pt x="3646312" y="745272"/>
                  </a:cubicBezTo>
                  <a:lnTo>
                    <a:pt x="213814" y="745272"/>
                  </a:lnTo>
                  <a:cubicBezTo>
                    <a:pt x="157480" y="745272"/>
                    <a:pt x="120650" y="728762"/>
                    <a:pt x="93980" y="700822"/>
                  </a:cubicBezTo>
                  <a:cubicBezTo>
                    <a:pt x="114300" y="709712"/>
                    <a:pt x="135890" y="714792"/>
                    <a:pt x="160020" y="714792"/>
                  </a:cubicBezTo>
                  <a:lnTo>
                    <a:pt x="3608212" y="714792"/>
                  </a:lnTo>
                  <a:cubicBezTo>
                    <a:pt x="3695842" y="714792"/>
                    <a:pt x="3766962" y="643672"/>
                    <a:pt x="3766962" y="556042"/>
                  </a:cubicBezTo>
                  <a:lnTo>
                    <a:pt x="3766962" y="158750"/>
                  </a:lnTo>
                  <a:cubicBezTo>
                    <a:pt x="3766962" y="140970"/>
                    <a:pt x="3763152" y="123190"/>
                    <a:pt x="3758072" y="106680"/>
                  </a:cubicBezTo>
                  <a:cubicBezTo>
                    <a:pt x="3779662" y="132080"/>
                    <a:pt x="3793632" y="165100"/>
                    <a:pt x="3793632" y="201930"/>
                  </a:cubicBezTo>
                  <a:lnTo>
                    <a:pt x="3793632" y="599222"/>
                  </a:lnTo>
                  <a:cubicBezTo>
                    <a:pt x="3793632" y="599222"/>
                    <a:pt x="3793632" y="599222"/>
                    <a:pt x="3793632" y="59922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31797" y="618706"/>
            <a:ext cx="14152128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Hãy cho biết màng sinh chất được cấy tạo từ những hợp chất nào?</a:t>
            </a:r>
          </a:p>
          <a:p>
            <a:pPr>
              <a:lnSpc>
                <a:spcPts val="71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Các hợp chất này được tạo thành từ những nguyên tố hóa học nào?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11381" y="3303661"/>
            <a:ext cx="9865237" cy="65768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734" y="528932"/>
            <a:ext cx="1568186" cy="164599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03913" y="276846"/>
            <a:ext cx="14380011" cy="2372420"/>
            <a:chOff x="0" y="0"/>
            <a:chExt cx="3805062" cy="627761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3700922" cy="508381"/>
            </a:xfrm>
            <a:custGeom>
              <a:avLst/>
              <a:gdLst/>
              <a:ahLst/>
              <a:cxnLst/>
              <a:rect l="l" t="t" r="r" b="b"/>
              <a:pathLst>
                <a:path w="3700922" h="508381">
                  <a:moveTo>
                    <a:pt x="3674252" y="319151"/>
                  </a:moveTo>
                  <a:cubicBezTo>
                    <a:pt x="3674252" y="406781"/>
                    <a:pt x="3598052" y="477901"/>
                    <a:pt x="3516772" y="477901"/>
                  </a:cubicBezTo>
                  <a:lnTo>
                    <a:pt x="66040" y="477901"/>
                  </a:lnTo>
                  <a:cubicBezTo>
                    <a:pt x="43180" y="477901"/>
                    <a:pt x="20320" y="472821"/>
                    <a:pt x="0" y="463931"/>
                  </a:cubicBezTo>
                  <a:cubicBezTo>
                    <a:pt x="26670" y="491871"/>
                    <a:pt x="63500" y="508381"/>
                    <a:pt x="117715" y="508381"/>
                  </a:cubicBezTo>
                  <a:lnTo>
                    <a:pt x="3554872" y="508381"/>
                  </a:lnTo>
                  <a:cubicBezTo>
                    <a:pt x="3634882" y="508381"/>
                    <a:pt x="3700922" y="442341"/>
                    <a:pt x="3700922" y="362331"/>
                  </a:cubicBezTo>
                  <a:lnTo>
                    <a:pt x="3700922" y="95250"/>
                  </a:lnTo>
                  <a:cubicBezTo>
                    <a:pt x="3700922" y="58420"/>
                    <a:pt x="3686952" y="25400"/>
                    <a:pt x="3665362" y="0"/>
                  </a:cubicBezTo>
                  <a:cubicBezTo>
                    <a:pt x="3671712" y="16510"/>
                    <a:pt x="3674252" y="34290"/>
                    <a:pt x="3674252" y="52070"/>
                  </a:cubicBezTo>
                  <a:lnTo>
                    <a:pt x="3674252" y="319151"/>
                  </a:lnTo>
                  <a:lnTo>
                    <a:pt x="3674252" y="3191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3740292" cy="559181"/>
            </a:xfrm>
            <a:custGeom>
              <a:avLst/>
              <a:gdLst/>
              <a:ahLst/>
              <a:cxnLst/>
              <a:rect l="l" t="t" r="r" b="b"/>
              <a:pathLst>
                <a:path w="3740292" h="559181">
                  <a:moveTo>
                    <a:pt x="146050" y="559181"/>
                  </a:moveTo>
                  <a:lnTo>
                    <a:pt x="3594242" y="559181"/>
                  </a:lnTo>
                  <a:cubicBezTo>
                    <a:pt x="3674252" y="559181"/>
                    <a:pt x="3740292" y="493141"/>
                    <a:pt x="3740292" y="413131"/>
                  </a:cubicBezTo>
                  <a:lnTo>
                    <a:pt x="3740292" y="146050"/>
                  </a:lnTo>
                  <a:cubicBezTo>
                    <a:pt x="3740292" y="66040"/>
                    <a:pt x="3674252" y="0"/>
                    <a:pt x="35942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13131"/>
                  </a:lnTo>
                  <a:cubicBezTo>
                    <a:pt x="0" y="494411"/>
                    <a:pt x="66040" y="559181"/>
                    <a:pt x="146050" y="5591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805062" cy="627761"/>
            </a:xfrm>
            <a:custGeom>
              <a:avLst/>
              <a:gdLst/>
              <a:ahLst/>
              <a:cxnLst/>
              <a:rect l="l" t="t" r="r" b="b"/>
              <a:pathLst>
                <a:path w="3805062" h="627761">
                  <a:moveTo>
                    <a:pt x="3741562" y="74930"/>
                  </a:moveTo>
                  <a:cubicBezTo>
                    <a:pt x="3713622" y="30480"/>
                    <a:pt x="3664092" y="0"/>
                    <a:pt x="36069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25831"/>
                  </a:lnTo>
                  <a:cubicBezTo>
                    <a:pt x="0" y="477901"/>
                    <a:pt x="25400" y="523621"/>
                    <a:pt x="63500" y="552831"/>
                  </a:cubicBezTo>
                  <a:cubicBezTo>
                    <a:pt x="91440" y="597281"/>
                    <a:pt x="140970" y="627761"/>
                    <a:pt x="213814" y="627761"/>
                  </a:cubicBezTo>
                  <a:lnTo>
                    <a:pt x="3646312" y="627761"/>
                  </a:lnTo>
                  <a:cubicBezTo>
                    <a:pt x="3733942" y="627761"/>
                    <a:pt x="3805062" y="556641"/>
                    <a:pt x="3805062" y="469011"/>
                  </a:cubicBezTo>
                  <a:lnTo>
                    <a:pt x="3805062" y="201930"/>
                  </a:lnTo>
                  <a:cubicBezTo>
                    <a:pt x="3805062" y="149860"/>
                    <a:pt x="3779662" y="104140"/>
                    <a:pt x="3741562" y="74930"/>
                  </a:cubicBezTo>
                  <a:close/>
                  <a:moveTo>
                    <a:pt x="12700" y="4258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606942" y="12700"/>
                  </a:lnTo>
                  <a:cubicBezTo>
                    <a:pt x="3686952" y="12700"/>
                    <a:pt x="3752992" y="78740"/>
                    <a:pt x="3752992" y="158750"/>
                  </a:cubicBezTo>
                  <a:lnTo>
                    <a:pt x="3752992" y="425831"/>
                  </a:lnTo>
                  <a:cubicBezTo>
                    <a:pt x="3752992" y="505841"/>
                    <a:pt x="3686952" y="571881"/>
                    <a:pt x="3606942" y="571881"/>
                  </a:cubicBezTo>
                  <a:lnTo>
                    <a:pt x="158750" y="571881"/>
                  </a:lnTo>
                  <a:cubicBezTo>
                    <a:pt x="78740" y="571881"/>
                    <a:pt x="12700" y="507111"/>
                    <a:pt x="12700" y="425831"/>
                  </a:cubicBezTo>
                  <a:close/>
                  <a:moveTo>
                    <a:pt x="3793632" y="469011"/>
                  </a:moveTo>
                  <a:cubicBezTo>
                    <a:pt x="3793632" y="549021"/>
                    <a:pt x="3726322" y="615061"/>
                    <a:pt x="3646312" y="615061"/>
                  </a:cubicBezTo>
                  <a:lnTo>
                    <a:pt x="213814" y="615061"/>
                  </a:lnTo>
                  <a:cubicBezTo>
                    <a:pt x="157480" y="615061"/>
                    <a:pt x="120650" y="598551"/>
                    <a:pt x="93980" y="570611"/>
                  </a:cubicBezTo>
                  <a:cubicBezTo>
                    <a:pt x="114300" y="579501"/>
                    <a:pt x="135890" y="584581"/>
                    <a:pt x="160020" y="584581"/>
                  </a:cubicBezTo>
                  <a:lnTo>
                    <a:pt x="3608212" y="584581"/>
                  </a:lnTo>
                  <a:cubicBezTo>
                    <a:pt x="3695842" y="584581"/>
                    <a:pt x="3766962" y="513461"/>
                    <a:pt x="3766962" y="425831"/>
                  </a:cubicBezTo>
                  <a:lnTo>
                    <a:pt x="3766962" y="158750"/>
                  </a:lnTo>
                  <a:cubicBezTo>
                    <a:pt x="3766962" y="140970"/>
                    <a:pt x="3763152" y="123190"/>
                    <a:pt x="3758072" y="106680"/>
                  </a:cubicBezTo>
                  <a:cubicBezTo>
                    <a:pt x="3779662" y="132080"/>
                    <a:pt x="3793632" y="165100"/>
                    <a:pt x="3793632" y="201930"/>
                  </a:cubicBezTo>
                  <a:lnTo>
                    <a:pt x="3793632" y="469011"/>
                  </a:lnTo>
                  <a:cubicBezTo>
                    <a:pt x="3793632" y="469011"/>
                    <a:pt x="3793632" y="469011"/>
                    <a:pt x="3793632" y="46901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905319" y="609616"/>
            <a:ext cx="13777200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Có phải tất cả các nguyên tố hóa học đều cần thiết cho sinh vật hay không?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26621" y="3319780"/>
            <a:ext cx="3077906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"/>
              </a:rPr>
              <a:t>20 - 25%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tố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tồn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tại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trong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tự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nhiên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là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cần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thiết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cho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sinh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vật</a:t>
            </a:r>
            <a:endParaRPr lang="en-US" sz="3399" dirty="0">
              <a:solidFill>
                <a:srgbClr val="000000"/>
              </a:solidFill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734" y="752491"/>
            <a:ext cx="1568186" cy="16459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03913" y="276846"/>
            <a:ext cx="14380011" cy="2372420"/>
            <a:chOff x="0" y="0"/>
            <a:chExt cx="3805062" cy="627761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3700922" cy="508381"/>
            </a:xfrm>
            <a:custGeom>
              <a:avLst/>
              <a:gdLst/>
              <a:ahLst/>
              <a:cxnLst/>
              <a:rect l="l" t="t" r="r" b="b"/>
              <a:pathLst>
                <a:path w="3700922" h="508381">
                  <a:moveTo>
                    <a:pt x="3674252" y="319151"/>
                  </a:moveTo>
                  <a:cubicBezTo>
                    <a:pt x="3674252" y="406781"/>
                    <a:pt x="3598052" y="477901"/>
                    <a:pt x="3516772" y="477901"/>
                  </a:cubicBezTo>
                  <a:lnTo>
                    <a:pt x="66040" y="477901"/>
                  </a:lnTo>
                  <a:cubicBezTo>
                    <a:pt x="43180" y="477901"/>
                    <a:pt x="20320" y="472821"/>
                    <a:pt x="0" y="463931"/>
                  </a:cubicBezTo>
                  <a:cubicBezTo>
                    <a:pt x="26670" y="491871"/>
                    <a:pt x="63500" y="508381"/>
                    <a:pt x="117715" y="508381"/>
                  </a:cubicBezTo>
                  <a:lnTo>
                    <a:pt x="3554872" y="508381"/>
                  </a:lnTo>
                  <a:cubicBezTo>
                    <a:pt x="3634882" y="508381"/>
                    <a:pt x="3700922" y="442341"/>
                    <a:pt x="3700922" y="362331"/>
                  </a:cubicBezTo>
                  <a:lnTo>
                    <a:pt x="3700922" y="95250"/>
                  </a:lnTo>
                  <a:cubicBezTo>
                    <a:pt x="3700922" y="58420"/>
                    <a:pt x="3686952" y="25400"/>
                    <a:pt x="3665362" y="0"/>
                  </a:cubicBezTo>
                  <a:cubicBezTo>
                    <a:pt x="3671712" y="16510"/>
                    <a:pt x="3674252" y="34290"/>
                    <a:pt x="3674252" y="52070"/>
                  </a:cubicBezTo>
                  <a:lnTo>
                    <a:pt x="3674252" y="319151"/>
                  </a:lnTo>
                  <a:lnTo>
                    <a:pt x="3674252" y="3191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740292" cy="559181"/>
            </a:xfrm>
            <a:custGeom>
              <a:avLst/>
              <a:gdLst/>
              <a:ahLst/>
              <a:cxnLst/>
              <a:rect l="l" t="t" r="r" b="b"/>
              <a:pathLst>
                <a:path w="3740292" h="559181">
                  <a:moveTo>
                    <a:pt x="146050" y="559181"/>
                  </a:moveTo>
                  <a:lnTo>
                    <a:pt x="3594242" y="559181"/>
                  </a:lnTo>
                  <a:cubicBezTo>
                    <a:pt x="3674252" y="559181"/>
                    <a:pt x="3740292" y="493141"/>
                    <a:pt x="3740292" y="413131"/>
                  </a:cubicBezTo>
                  <a:lnTo>
                    <a:pt x="3740292" y="146050"/>
                  </a:lnTo>
                  <a:cubicBezTo>
                    <a:pt x="3740292" y="66040"/>
                    <a:pt x="3674252" y="0"/>
                    <a:pt x="35942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13131"/>
                  </a:lnTo>
                  <a:cubicBezTo>
                    <a:pt x="0" y="494411"/>
                    <a:pt x="66040" y="559181"/>
                    <a:pt x="146050" y="5591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805062" cy="627761"/>
            </a:xfrm>
            <a:custGeom>
              <a:avLst/>
              <a:gdLst/>
              <a:ahLst/>
              <a:cxnLst/>
              <a:rect l="l" t="t" r="r" b="b"/>
              <a:pathLst>
                <a:path w="3805062" h="627761">
                  <a:moveTo>
                    <a:pt x="3741562" y="74930"/>
                  </a:moveTo>
                  <a:cubicBezTo>
                    <a:pt x="3713622" y="30480"/>
                    <a:pt x="3664092" y="0"/>
                    <a:pt x="36069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25831"/>
                  </a:lnTo>
                  <a:cubicBezTo>
                    <a:pt x="0" y="477901"/>
                    <a:pt x="25400" y="523621"/>
                    <a:pt x="63500" y="552831"/>
                  </a:cubicBezTo>
                  <a:cubicBezTo>
                    <a:pt x="91440" y="597281"/>
                    <a:pt x="140970" y="627761"/>
                    <a:pt x="213814" y="627761"/>
                  </a:cubicBezTo>
                  <a:lnTo>
                    <a:pt x="3646312" y="627761"/>
                  </a:lnTo>
                  <a:cubicBezTo>
                    <a:pt x="3733942" y="627761"/>
                    <a:pt x="3805062" y="556641"/>
                    <a:pt x="3805062" y="469011"/>
                  </a:cubicBezTo>
                  <a:lnTo>
                    <a:pt x="3805062" y="201930"/>
                  </a:lnTo>
                  <a:cubicBezTo>
                    <a:pt x="3805062" y="149860"/>
                    <a:pt x="3779662" y="104140"/>
                    <a:pt x="3741562" y="74930"/>
                  </a:cubicBezTo>
                  <a:close/>
                  <a:moveTo>
                    <a:pt x="12700" y="4258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606942" y="12700"/>
                  </a:lnTo>
                  <a:cubicBezTo>
                    <a:pt x="3686952" y="12700"/>
                    <a:pt x="3752992" y="78740"/>
                    <a:pt x="3752992" y="158750"/>
                  </a:cubicBezTo>
                  <a:lnTo>
                    <a:pt x="3752992" y="425831"/>
                  </a:lnTo>
                  <a:cubicBezTo>
                    <a:pt x="3752992" y="505841"/>
                    <a:pt x="3686952" y="571881"/>
                    <a:pt x="3606942" y="571881"/>
                  </a:cubicBezTo>
                  <a:lnTo>
                    <a:pt x="158750" y="571881"/>
                  </a:lnTo>
                  <a:cubicBezTo>
                    <a:pt x="78740" y="571881"/>
                    <a:pt x="12700" y="507111"/>
                    <a:pt x="12700" y="425831"/>
                  </a:cubicBezTo>
                  <a:close/>
                  <a:moveTo>
                    <a:pt x="3793632" y="469011"/>
                  </a:moveTo>
                  <a:cubicBezTo>
                    <a:pt x="3793632" y="549021"/>
                    <a:pt x="3726322" y="615061"/>
                    <a:pt x="3646312" y="615061"/>
                  </a:cubicBezTo>
                  <a:lnTo>
                    <a:pt x="213814" y="615061"/>
                  </a:lnTo>
                  <a:cubicBezTo>
                    <a:pt x="157480" y="615061"/>
                    <a:pt x="120650" y="598551"/>
                    <a:pt x="93980" y="570611"/>
                  </a:cubicBezTo>
                  <a:cubicBezTo>
                    <a:pt x="114300" y="579501"/>
                    <a:pt x="135890" y="584581"/>
                    <a:pt x="160020" y="584581"/>
                  </a:cubicBezTo>
                  <a:lnTo>
                    <a:pt x="3608212" y="584581"/>
                  </a:lnTo>
                  <a:cubicBezTo>
                    <a:pt x="3695842" y="584581"/>
                    <a:pt x="3766962" y="513461"/>
                    <a:pt x="3766962" y="425831"/>
                  </a:cubicBezTo>
                  <a:lnTo>
                    <a:pt x="3766962" y="158750"/>
                  </a:lnTo>
                  <a:cubicBezTo>
                    <a:pt x="3766962" y="140970"/>
                    <a:pt x="3763152" y="123190"/>
                    <a:pt x="3758072" y="106680"/>
                  </a:cubicBezTo>
                  <a:cubicBezTo>
                    <a:pt x="3779662" y="132080"/>
                    <a:pt x="3793632" y="165100"/>
                    <a:pt x="3793632" y="201930"/>
                  </a:cubicBezTo>
                  <a:lnTo>
                    <a:pt x="3793632" y="469011"/>
                  </a:lnTo>
                  <a:cubicBezTo>
                    <a:pt x="3793632" y="469011"/>
                    <a:pt x="3793632" y="469011"/>
                    <a:pt x="3793632" y="46901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0175" y="3109367"/>
            <a:ext cx="9187650" cy="614893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905319" y="609616"/>
            <a:ext cx="13777200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Quan sát hình 5.2 SGK, hãy cho biết tỉ lệ phần trăm khối lượng các nguyên tố trong cơ thể có giống nhau hay không?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9143" y="4675205"/>
            <a:ext cx="3761555" cy="5345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734" y="1463370"/>
            <a:ext cx="1568186" cy="16459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03913" y="276846"/>
            <a:ext cx="14380011" cy="2372420"/>
            <a:chOff x="0" y="0"/>
            <a:chExt cx="3805062" cy="627761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3700922" cy="508381"/>
            </a:xfrm>
            <a:custGeom>
              <a:avLst/>
              <a:gdLst/>
              <a:ahLst/>
              <a:cxnLst/>
              <a:rect l="l" t="t" r="r" b="b"/>
              <a:pathLst>
                <a:path w="3700922" h="508381">
                  <a:moveTo>
                    <a:pt x="3674252" y="319151"/>
                  </a:moveTo>
                  <a:cubicBezTo>
                    <a:pt x="3674252" y="406781"/>
                    <a:pt x="3598052" y="477901"/>
                    <a:pt x="3516772" y="477901"/>
                  </a:cubicBezTo>
                  <a:lnTo>
                    <a:pt x="66040" y="477901"/>
                  </a:lnTo>
                  <a:cubicBezTo>
                    <a:pt x="43180" y="477901"/>
                    <a:pt x="20320" y="472821"/>
                    <a:pt x="0" y="463931"/>
                  </a:cubicBezTo>
                  <a:cubicBezTo>
                    <a:pt x="26670" y="491871"/>
                    <a:pt x="63500" y="508381"/>
                    <a:pt x="117715" y="508381"/>
                  </a:cubicBezTo>
                  <a:lnTo>
                    <a:pt x="3554872" y="508381"/>
                  </a:lnTo>
                  <a:cubicBezTo>
                    <a:pt x="3634882" y="508381"/>
                    <a:pt x="3700922" y="442341"/>
                    <a:pt x="3700922" y="362331"/>
                  </a:cubicBezTo>
                  <a:lnTo>
                    <a:pt x="3700922" y="95250"/>
                  </a:lnTo>
                  <a:cubicBezTo>
                    <a:pt x="3700922" y="58420"/>
                    <a:pt x="3686952" y="25400"/>
                    <a:pt x="3665362" y="0"/>
                  </a:cubicBezTo>
                  <a:cubicBezTo>
                    <a:pt x="3671712" y="16510"/>
                    <a:pt x="3674252" y="34290"/>
                    <a:pt x="3674252" y="52070"/>
                  </a:cubicBezTo>
                  <a:lnTo>
                    <a:pt x="3674252" y="319151"/>
                  </a:lnTo>
                  <a:lnTo>
                    <a:pt x="3674252" y="3191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740292" cy="559181"/>
            </a:xfrm>
            <a:custGeom>
              <a:avLst/>
              <a:gdLst/>
              <a:ahLst/>
              <a:cxnLst/>
              <a:rect l="l" t="t" r="r" b="b"/>
              <a:pathLst>
                <a:path w="3740292" h="559181">
                  <a:moveTo>
                    <a:pt x="146050" y="559181"/>
                  </a:moveTo>
                  <a:lnTo>
                    <a:pt x="3594242" y="559181"/>
                  </a:lnTo>
                  <a:cubicBezTo>
                    <a:pt x="3674252" y="559181"/>
                    <a:pt x="3740292" y="493141"/>
                    <a:pt x="3740292" y="413131"/>
                  </a:cubicBezTo>
                  <a:lnTo>
                    <a:pt x="3740292" y="146050"/>
                  </a:lnTo>
                  <a:cubicBezTo>
                    <a:pt x="3740292" y="66040"/>
                    <a:pt x="3674252" y="0"/>
                    <a:pt x="35942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13131"/>
                  </a:lnTo>
                  <a:cubicBezTo>
                    <a:pt x="0" y="494411"/>
                    <a:pt x="66040" y="559181"/>
                    <a:pt x="146050" y="5591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805062" cy="627761"/>
            </a:xfrm>
            <a:custGeom>
              <a:avLst/>
              <a:gdLst/>
              <a:ahLst/>
              <a:cxnLst/>
              <a:rect l="l" t="t" r="r" b="b"/>
              <a:pathLst>
                <a:path w="3805062" h="627761">
                  <a:moveTo>
                    <a:pt x="3741562" y="74930"/>
                  </a:moveTo>
                  <a:cubicBezTo>
                    <a:pt x="3713622" y="30480"/>
                    <a:pt x="3664092" y="0"/>
                    <a:pt x="36069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25831"/>
                  </a:lnTo>
                  <a:cubicBezTo>
                    <a:pt x="0" y="477901"/>
                    <a:pt x="25400" y="523621"/>
                    <a:pt x="63500" y="552831"/>
                  </a:cubicBezTo>
                  <a:cubicBezTo>
                    <a:pt x="91440" y="597281"/>
                    <a:pt x="140970" y="627761"/>
                    <a:pt x="213814" y="627761"/>
                  </a:cubicBezTo>
                  <a:lnTo>
                    <a:pt x="3646312" y="627761"/>
                  </a:lnTo>
                  <a:cubicBezTo>
                    <a:pt x="3733942" y="627761"/>
                    <a:pt x="3805062" y="556641"/>
                    <a:pt x="3805062" y="469011"/>
                  </a:cubicBezTo>
                  <a:lnTo>
                    <a:pt x="3805062" y="201930"/>
                  </a:lnTo>
                  <a:cubicBezTo>
                    <a:pt x="3805062" y="149860"/>
                    <a:pt x="3779662" y="104140"/>
                    <a:pt x="3741562" y="74930"/>
                  </a:cubicBezTo>
                  <a:close/>
                  <a:moveTo>
                    <a:pt x="12700" y="4258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606942" y="12700"/>
                  </a:lnTo>
                  <a:cubicBezTo>
                    <a:pt x="3686952" y="12700"/>
                    <a:pt x="3752992" y="78740"/>
                    <a:pt x="3752992" y="158750"/>
                  </a:cubicBezTo>
                  <a:lnTo>
                    <a:pt x="3752992" y="425831"/>
                  </a:lnTo>
                  <a:cubicBezTo>
                    <a:pt x="3752992" y="505841"/>
                    <a:pt x="3686952" y="571881"/>
                    <a:pt x="3606942" y="571881"/>
                  </a:cubicBezTo>
                  <a:lnTo>
                    <a:pt x="158750" y="571881"/>
                  </a:lnTo>
                  <a:cubicBezTo>
                    <a:pt x="78740" y="571881"/>
                    <a:pt x="12700" y="507111"/>
                    <a:pt x="12700" y="425831"/>
                  </a:cubicBezTo>
                  <a:close/>
                  <a:moveTo>
                    <a:pt x="3793632" y="469011"/>
                  </a:moveTo>
                  <a:cubicBezTo>
                    <a:pt x="3793632" y="549021"/>
                    <a:pt x="3726322" y="615061"/>
                    <a:pt x="3646312" y="615061"/>
                  </a:cubicBezTo>
                  <a:lnTo>
                    <a:pt x="213814" y="615061"/>
                  </a:lnTo>
                  <a:cubicBezTo>
                    <a:pt x="157480" y="615061"/>
                    <a:pt x="120650" y="598551"/>
                    <a:pt x="93980" y="570611"/>
                  </a:cubicBezTo>
                  <a:cubicBezTo>
                    <a:pt x="114300" y="579501"/>
                    <a:pt x="135890" y="584581"/>
                    <a:pt x="160020" y="584581"/>
                  </a:cubicBezTo>
                  <a:lnTo>
                    <a:pt x="3608212" y="584581"/>
                  </a:lnTo>
                  <a:cubicBezTo>
                    <a:pt x="3695842" y="584581"/>
                    <a:pt x="3766962" y="513461"/>
                    <a:pt x="3766962" y="425831"/>
                  </a:cubicBezTo>
                  <a:lnTo>
                    <a:pt x="3766962" y="158750"/>
                  </a:lnTo>
                  <a:cubicBezTo>
                    <a:pt x="3766962" y="140970"/>
                    <a:pt x="3763152" y="123190"/>
                    <a:pt x="3758072" y="106680"/>
                  </a:cubicBezTo>
                  <a:cubicBezTo>
                    <a:pt x="3779662" y="132080"/>
                    <a:pt x="3793632" y="165100"/>
                    <a:pt x="3793632" y="201930"/>
                  </a:cubicBezTo>
                  <a:lnTo>
                    <a:pt x="3793632" y="469011"/>
                  </a:lnTo>
                  <a:cubicBezTo>
                    <a:pt x="3793632" y="469011"/>
                    <a:pt x="3793632" y="469011"/>
                    <a:pt x="3793632" y="46901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0175" y="3109367"/>
            <a:ext cx="9187650" cy="614893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905319" y="609616"/>
            <a:ext cx="13777200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3399" spc="122">
                <a:solidFill>
                  <a:srgbClr val="000000"/>
                </a:solidFill>
                <a:latin typeface="Asap SemiBold"/>
              </a:rPr>
              <a:t>Dựa vào đó, có thể chia các nguyên tố trong cơ thể sinh vật thành mấy loại? Đó là những loại nào?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A36A5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3794" y="4454669"/>
            <a:ext cx="4165281" cy="54415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45319" y="5343561"/>
            <a:ext cx="1266025" cy="96217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99495" y="582578"/>
            <a:ext cx="104507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ungee"/>
              </a:rPr>
              <a:t>1. 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tố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trong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tế</a:t>
            </a:r>
            <a:r>
              <a:rPr lang="en-US" sz="3399" dirty="0">
                <a:solidFill>
                  <a:srgbClr val="000000"/>
                </a:solidFill>
                <a:latin typeface="Bunge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ungee"/>
              </a:rPr>
              <a:t>bào</a:t>
            </a:r>
            <a:endParaRPr lang="en-US" sz="3399" dirty="0">
              <a:solidFill>
                <a:srgbClr val="000000"/>
              </a:solidFill>
              <a:latin typeface="Bungee"/>
            </a:endParaRPr>
          </a:p>
        </p:txBody>
      </p:sp>
      <p:graphicFrame>
        <p:nvGraphicFramePr>
          <p:cNvPr id="13" name="Bảng 13">
            <a:extLst>
              <a:ext uri="{FF2B5EF4-FFF2-40B4-BE49-F238E27FC236}">
                <a16:creationId xmlns:a16="http://schemas.microsoft.com/office/drawing/2014/main" id="{69841E40-9711-0051-F35A-BAC945EFD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05476"/>
              </p:ext>
            </p:extLst>
          </p:nvPr>
        </p:nvGraphicFramePr>
        <p:xfrm>
          <a:off x="859081" y="2749863"/>
          <a:ext cx="12285788" cy="4645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1447">
                  <a:extLst>
                    <a:ext uri="{9D8B030D-6E8A-4147-A177-3AD203B41FA5}">
                      <a16:colId xmlns:a16="http://schemas.microsoft.com/office/drawing/2014/main" val="469646543"/>
                    </a:ext>
                  </a:extLst>
                </a:gridCol>
                <a:gridCol w="3071447">
                  <a:extLst>
                    <a:ext uri="{9D8B030D-6E8A-4147-A177-3AD203B41FA5}">
                      <a16:colId xmlns:a16="http://schemas.microsoft.com/office/drawing/2014/main" val="1050457341"/>
                    </a:ext>
                  </a:extLst>
                </a:gridCol>
                <a:gridCol w="3071447">
                  <a:extLst>
                    <a:ext uri="{9D8B030D-6E8A-4147-A177-3AD203B41FA5}">
                      <a16:colId xmlns:a16="http://schemas.microsoft.com/office/drawing/2014/main" val="1096699518"/>
                    </a:ext>
                  </a:extLst>
                </a:gridCol>
                <a:gridCol w="3071447">
                  <a:extLst>
                    <a:ext uri="{9D8B030D-6E8A-4147-A177-3AD203B41FA5}">
                      <a16:colId xmlns:a16="http://schemas.microsoft.com/office/drawing/2014/main" val="1218421029"/>
                    </a:ext>
                  </a:extLst>
                </a:gridCol>
              </a:tblGrid>
              <a:tr h="114006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Nguyên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tố</a:t>
                      </a:r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Tỉ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lệ</a:t>
                      </a:r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Đại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diện</a:t>
                      </a:r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Vai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trò</a:t>
                      </a:r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7302147"/>
                  </a:ext>
                </a:extLst>
              </a:tr>
              <a:tr h="17525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Đại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620677"/>
                  </a:ext>
                </a:extLst>
              </a:tr>
              <a:tr h="17525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Vi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9662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296121"/>
            <a:ext cx="18288000" cy="1990879"/>
          </a:xfrm>
          <a:prstGeom prst="rect">
            <a:avLst/>
          </a:prstGeom>
          <a:solidFill>
            <a:srgbClr val="A36A5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3794" y="4454669"/>
            <a:ext cx="4165281" cy="54415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9861" y="8021032"/>
            <a:ext cx="5445484" cy="3103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20433" y="0"/>
            <a:ext cx="2480886" cy="1786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453064">
            <a:off x="117052" y="397434"/>
            <a:ext cx="2055595" cy="1011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45319" y="5343561"/>
            <a:ext cx="1266025" cy="96217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456415" y="179416"/>
            <a:ext cx="11054930" cy="1606822"/>
            <a:chOff x="0" y="0"/>
            <a:chExt cx="2925220" cy="425178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2821080" cy="305798"/>
            </a:xfrm>
            <a:custGeom>
              <a:avLst/>
              <a:gdLst/>
              <a:ahLst/>
              <a:cxnLst/>
              <a:rect l="l" t="t" r="r" b="b"/>
              <a:pathLst>
                <a:path w="2821080" h="305798">
                  <a:moveTo>
                    <a:pt x="2794410" y="116568"/>
                  </a:moveTo>
                  <a:cubicBezTo>
                    <a:pt x="2794410" y="204198"/>
                    <a:pt x="2718210" y="275318"/>
                    <a:pt x="2636930" y="275318"/>
                  </a:cubicBezTo>
                  <a:lnTo>
                    <a:pt x="66040" y="275318"/>
                  </a:lnTo>
                  <a:cubicBezTo>
                    <a:pt x="43180" y="275318"/>
                    <a:pt x="20320" y="270238"/>
                    <a:pt x="0" y="261348"/>
                  </a:cubicBezTo>
                  <a:cubicBezTo>
                    <a:pt x="26670" y="289288"/>
                    <a:pt x="63500" y="305798"/>
                    <a:pt x="112108" y="305798"/>
                  </a:cubicBezTo>
                  <a:lnTo>
                    <a:pt x="2675030" y="305798"/>
                  </a:lnTo>
                  <a:cubicBezTo>
                    <a:pt x="2755040" y="305798"/>
                    <a:pt x="2821080" y="239758"/>
                    <a:pt x="2821080" y="159748"/>
                  </a:cubicBezTo>
                  <a:lnTo>
                    <a:pt x="2821080" y="95250"/>
                  </a:lnTo>
                  <a:cubicBezTo>
                    <a:pt x="2821080" y="58420"/>
                    <a:pt x="2807110" y="25400"/>
                    <a:pt x="2785520" y="0"/>
                  </a:cubicBezTo>
                  <a:cubicBezTo>
                    <a:pt x="2791870" y="16510"/>
                    <a:pt x="2794410" y="34290"/>
                    <a:pt x="2794410" y="52070"/>
                  </a:cubicBezTo>
                  <a:lnTo>
                    <a:pt x="2794410" y="116568"/>
                  </a:lnTo>
                  <a:lnTo>
                    <a:pt x="2794410" y="11656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2860450" cy="356598"/>
            </a:xfrm>
            <a:custGeom>
              <a:avLst/>
              <a:gdLst/>
              <a:ahLst/>
              <a:cxnLst/>
              <a:rect l="l" t="t" r="r" b="b"/>
              <a:pathLst>
                <a:path w="2860450" h="356598">
                  <a:moveTo>
                    <a:pt x="146050" y="356598"/>
                  </a:moveTo>
                  <a:lnTo>
                    <a:pt x="2714400" y="356598"/>
                  </a:lnTo>
                  <a:cubicBezTo>
                    <a:pt x="2794410" y="356598"/>
                    <a:pt x="2860450" y="290558"/>
                    <a:pt x="2860450" y="210548"/>
                  </a:cubicBezTo>
                  <a:lnTo>
                    <a:pt x="2860450" y="146050"/>
                  </a:lnTo>
                  <a:cubicBezTo>
                    <a:pt x="2860450" y="66040"/>
                    <a:pt x="2794410" y="0"/>
                    <a:pt x="271440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0548"/>
                  </a:lnTo>
                  <a:cubicBezTo>
                    <a:pt x="0" y="291828"/>
                    <a:pt x="66040" y="356598"/>
                    <a:pt x="146050" y="356598"/>
                  </a:cubicBezTo>
                  <a:close/>
                </a:path>
              </a:pathLst>
            </a:custGeom>
            <a:solidFill>
              <a:srgbClr val="FFDE1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925220" cy="425178"/>
            </a:xfrm>
            <a:custGeom>
              <a:avLst/>
              <a:gdLst/>
              <a:ahLst/>
              <a:cxnLst/>
              <a:rect l="l" t="t" r="r" b="b"/>
              <a:pathLst>
                <a:path w="2925220" h="425178">
                  <a:moveTo>
                    <a:pt x="2861720" y="74930"/>
                  </a:moveTo>
                  <a:cubicBezTo>
                    <a:pt x="2833780" y="30480"/>
                    <a:pt x="2784250" y="0"/>
                    <a:pt x="272710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3248"/>
                  </a:lnTo>
                  <a:cubicBezTo>
                    <a:pt x="0" y="275318"/>
                    <a:pt x="25400" y="321038"/>
                    <a:pt x="63500" y="350248"/>
                  </a:cubicBezTo>
                  <a:cubicBezTo>
                    <a:pt x="91440" y="394698"/>
                    <a:pt x="140970" y="425178"/>
                    <a:pt x="207331" y="425178"/>
                  </a:cubicBezTo>
                  <a:lnTo>
                    <a:pt x="2766470" y="425178"/>
                  </a:lnTo>
                  <a:cubicBezTo>
                    <a:pt x="2854100" y="425178"/>
                    <a:pt x="2925220" y="354058"/>
                    <a:pt x="2925220" y="266428"/>
                  </a:cubicBezTo>
                  <a:lnTo>
                    <a:pt x="2925220" y="201930"/>
                  </a:lnTo>
                  <a:cubicBezTo>
                    <a:pt x="2925220" y="149860"/>
                    <a:pt x="2899820" y="104140"/>
                    <a:pt x="2861720" y="74930"/>
                  </a:cubicBezTo>
                  <a:close/>
                  <a:moveTo>
                    <a:pt x="12700" y="2232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727100" y="12700"/>
                  </a:lnTo>
                  <a:cubicBezTo>
                    <a:pt x="2807110" y="12700"/>
                    <a:pt x="2873150" y="78740"/>
                    <a:pt x="2873150" y="158750"/>
                  </a:cubicBezTo>
                  <a:lnTo>
                    <a:pt x="2873150" y="223248"/>
                  </a:lnTo>
                  <a:cubicBezTo>
                    <a:pt x="2873150" y="303258"/>
                    <a:pt x="2807110" y="369298"/>
                    <a:pt x="2727100" y="369298"/>
                  </a:cubicBezTo>
                  <a:lnTo>
                    <a:pt x="158750" y="369298"/>
                  </a:lnTo>
                  <a:cubicBezTo>
                    <a:pt x="78740" y="369298"/>
                    <a:pt x="12700" y="304528"/>
                    <a:pt x="12700" y="223248"/>
                  </a:cubicBezTo>
                  <a:close/>
                  <a:moveTo>
                    <a:pt x="2913790" y="266428"/>
                  </a:moveTo>
                  <a:cubicBezTo>
                    <a:pt x="2913790" y="346438"/>
                    <a:pt x="2846480" y="412478"/>
                    <a:pt x="2766470" y="412478"/>
                  </a:cubicBezTo>
                  <a:lnTo>
                    <a:pt x="207331" y="412478"/>
                  </a:lnTo>
                  <a:cubicBezTo>
                    <a:pt x="157480" y="412478"/>
                    <a:pt x="120650" y="395968"/>
                    <a:pt x="93980" y="368028"/>
                  </a:cubicBezTo>
                  <a:cubicBezTo>
                    <a:pt x="114300" y="376918"/>
                    <a:pt x="135890" y="381998"/>
                    <a:pt x="160020" y="381998"/>
                  </a:cubicBezTo>
                  <a:lnTo>
                    <a:pt x="2728370" y="381998"/>
                  </a:lnTo>
                  <a:cubicBezTo>
                    <a:pt x="2816000" y="381998"/>
                    <a:pt x="2887120" y="310878"/>
                    <a:pt x="2887120" y="223248"/>
                  </a:cubicBezTo>
                  <a:lnTo>
                    <a:pt x="2887120" y="158750"/>
                  </a:lnTo>
                  <a:cubicBezTo>
                    <a:pt x="2887120" y="140970"/>
                    <a:pt x="2883310" y="123190"/>
                    <a:pt x="2878230" y="106680"/>
                  </a:cubicBezTo>
                  <a:cubicBezTo>
                    <a:pt x="2899820" y="132080"/>
                    <a:pt x="2913790" y="165100"/>
                    <a:pt x="2913790" y="201930"/>
                  </a:cubicBezTo>
                  <a:lnTo>
                    <a:pt x="2913790" y="266428"/>
                  </a:lnTo>
                  <a:cubicBezTo>
                    <a:pt x="2913790" y="266428"/>
                    <a:pt x="2913790" y="266428"/>
                    <a:pt x="2913790" y="26642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99495" y="582578"/>
            <a:ext cx="104507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marR="0" lvl="1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1. 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Các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nguyên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tố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hóa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học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trong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tế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"/>
                <a:ea typeface="+mn-ea"/>
                <a:cs typeface="+mn-cs"/>
              </a:rPr>
              <a:t>bào</a:t>
            </a:r>
            <a:endParaRPr kumimoji="0" lang="en-US" sz="3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Bảng 13">
                <a:extLst>
                  <a:ext uri="{FF2B5EF4-FFF2-40B4-BE49-F238E27FC236}">
                    <a16:creationId xmlns:a16="http://schemas.microsoft.com/office/drawing/2014/main" id="{69841E40-9711-0051-F35A-BAC945EFDF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1765604"/>
                  </p:ext>
                </p:extLst>
              </p:nvPr>
            </p:nvGraphicFramePr>
            <p:xfrm>
              <a:off x="859081" y="2749863"/>
              <a:ext cx="12285788" cy="4645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71447">
                      <a:extLst>
                        <a:ext uri="{9D8B030D-6E8A-4147-A177-3AD203B41FA5}">
                          <a16:colId xmlns:a16="http://schemas.microsoft.com/office/drawing/2014/main" val="469646543"/>
                        </a:ext>
                      </a:extLst>
                    </a:gridCol>
                    <a:gridCol w="3071447">
                      <a:extLst>
                        <a:ext uri="{9D8B030D-6E8A-4147-A177-3AD203B41FA5}">
                          <a16:colId xmlns:a16="http://schemas.microsoft.com/office/drawing/2014/main" val="1050457341"/>
                        </a:ext>
                      </a:extLst>
                    </a:gridCol>
                    <a:gridCol w="3071447">
                      <a:extLst>
                        <a:ext uri="{9D8B030D-6E8A-4147-A177-3AD203B41FA5}">
                          <a16:colId xmlns:a16="http://schemas.microsoft.com/office/drawing/2014/main" val="1096699518"/>
                        </a:ext>
                      </a:extLst>
                    </a:gridCol>
                    <a:gridCol w="3071447">
                      <a:extLst>
                        <a:ext uri="{9D8B030D-6E8A-4147-A177-3AD203B41FA5}">
                          <a16:colId xmlns:a16="http://schemas.microsoft.com/office/drawing/2014/main" val="1218421029"/>
                        </a:ext>
                      </a:extLst>
                    </a:gridCol>
                  </a:tblGrid>
                  <a:tr h="11400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Nguyên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tố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lệ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Vai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trò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7302147"/>
                      </a:ext>
                    </a:extLst>
                  </a:tr>
                  <a:tr h="17525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C, H, O, N, P, K, S, Ca…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3620677"/>
                      </a:ext>
                    </a:extLst>
                  </a:tr>
                  <a:tr h="17525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Vi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&lt;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Fe, Zn, Cu, Mo…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09662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Bảng 13">
                <a:extLst>
                  <a:ext uri="{FF2B5EF4-FFF2-40B4-BE49-F238E27FC236}">
                    <a16:creationId xmlns:a16="http://schemas.microsoft.com/office/drawing/2014/main" id="{69841E40-9711-0051-F35A-BAC945EFDF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1765604"/>
                  </p:ext>
                </p:extLst>
              </p:nvPr>
            </p:nvGraphicFramePr>
            <p:xfrm>
              <a:off x="859081" y="2749863"/>
              <a:ext cx="12285788" cy="4645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71447">
                      <a:extLst>
                        <a:ext uri="{9D8B030D-6E8A-4147-A177-3AD203B41FA5}">
                          <a16:colId xmlns:a16="http://schemas.microsoft.com/office/drawing/2014/main" val="469646543"/>
                        </a:ext>
                      </a:extLst>
                    </a:gridCol>
                    <a:gridCol w="3071447">
                      <a:extLst>
                        <a:ext uri="{9D8B030D-6E8A-4147-A177-3AD203B41FA5}">
                          <a16:colId xmlns:a16="http://schemas.microsoft.com/office/drawing/2014/main" val="1050457341"/>
                        </a:ext>
                      </a:extLst>
                    </a:gridCol>
                    <a:gridCol w="3071447">
                      <a:extLst>
                        <a:ext uri="{9D8B030D-6E8A-4147-A177-3AD203B41FA5}">
                          <a16:colId xmlns:a16="http://schemas.microsoft.com/office/drawing/2014/main" val="1096699518"/>
                        </a:ext>
                      </a:extLst>
                    </a:gridCol>
                    <a:gridCol w="3071447">
                      <a:extLst>
                        <a:ext uri="{9D8B030D-6E8A-4147-A177-3AD203B41FA5}">
                          <a16:colId xmlns:a16="http://schemas.microsoft.com/office/drawing/2014/main" val="1218421029"/>
                        </a:ext>
                      </a:extLst>
                    </a:gridCol>
                  </a:tblGrid>
                  <a:tr h="11400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Nguyên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tố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Tỉ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lệ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Vai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trò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7302147"/>
                      </a:ext>
                    </a:extLst>
                  </a:tr>
                  <a:tr h="17525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Đại</a:t>
                          </a:r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100000" t="-65278" r="-200000" b="-1006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C, H, O, N, P, K, S, Ca…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3620677"/>
                      </a:ext>
                    </a:extLst>
                  </a:tr>
                  <a:tr h="17525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Vi </a:t>
                          </a:r>
                          <a:r>
                            <a:rPr lang="en-US" sz="3600" b="1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&lt; 0,01%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>
                              <a:solidFill>
                                <a:schemeClr val="tx1"/>
                              </a:solidFill>
                            </a:rPr>
                            <a:t>Fe, Zn, Cu, Mo…</a:t>
                          </a:r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09662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334E5E4-C579-26B8-BF6A-B21E25883240}"/>
              </a:ext>
            </a:extLst>
          </p:cNvPr>
          <p:cNvSpPr/>
          <p:nvPr/>
        </p:nvSpPr>
        <p:spPr>
          <a:xfrm>
            <a:off x="4267200" y="4152900"/>
            <a:ext cx="2438400" cy="119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064E562-4B76-183A-3C80-2A04C75D0EC1}"/>
              </a:ext>
            </a:extLst>
          </p:cNvPr>
          <p:cNvSpPr/>
          <p:nvPr/>
        </p:nvSpPr>
        <p:spPr>
          <a:xfrm>
            <a:off x="7154846" y="4151671"/>
            <a:ext cx="2802742" cy="119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5119A888-2DC5-5798-4C4F-E542A1B90E94}"/>
              </a:ext>
            </a:extLst>
          </p:cNvPr>
          <p:cNvSpPr/>
          <p:nvPr/>
        </p:nvSpPr>
        <p:spPr>
          <a:xfrm>
            <a:off x="4267200" y="5835180"/>
            <a:ext cx="2438400" cy="119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9ADAD083-7DE4-CD45-B812-D0B1D6A4AD1C}"/>
              </a:ext>
            </a:extLst>
          </p:cNvPr>
          <p:cNvSpPr/>
          <p:nvPr/>
        </p:nvSpPr>
        <p:spPr>
          <a:xfrm>
            <a:off x="7337017" y="5835180"/>
            <a:ext cx="2438400" cy="119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1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878</Words>
  <Application>Microsoft Office PowerPoint</Application>
  <PresentationFormat>Tùy chỉnh</PresentationFormat>
  <Paragraphs>102</Paragraphs>
  <Slides>30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41" baseType="lpstr">
      <vt:lpstr>Bungee</vt:lpstr>
      <vt:lpstr>Dancing Script Bold</vt:lpstr>
      <vt:lpstr>Public Sans Bold</vt:lpstr>
      <vt:lpstr>Noto Sans Bold</vt:lpstr>
      <vt:lpstr>Arial</vt:lpstr>
      <vt:lpstr>Cambria Math</vt:lpstr>
      <vt:lpstr>Asap SemiBold</vt:lpstr>
      <vt:lpstr>Calibri</vt:lpstr>
      <vt:lpstr>Public Sans</vt:lpstr>
      <vt:lpstr>Noto Sans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 Các nguyên tố hóa học và nước</dc:title>
  <cp:lastModifiedBy>Nguyen Vu Thanh Ha</cp:lastModifiedBy>
  <cp:revision>3</cp:revision>
  <dcterms:created xsi:type="dcterms:W3CDTF">2006-08-16T00:00:00Z</dcterms:created>
  <dcterms:modified xsi:type="dcterms:W3CDTF">2022-10-07T08:23:30Z</dcterms:modified>
  <dc:identifier>DAFOJ5LewmY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2022-10-06T03:39:44Z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25797768-b6e4-4b74-843f-ac2db28c93f1</vt:lpwstr>
  </property>
  <property fmtid="{D5CDD505-2E9C-101B-9397-08002B2CF9AE}" pid="7" name="MSIP_Label_defa4170-0d19-0005-0004-bc88714345d2_ActionId">
    <vt:lpwstr>ef821ae5-3ea0-40ed-8eac-3aa43497c4bf</vt:lpwstr>
  </property>
  <property fmtid="{D5CDD505-2E9C-101B-9397-08002B2CF9AE}" pid="8" name="MSIP_Label_defa4170-0d19-0005-0004-bc88714345d2_ContentBits">
    <vt:lpwstr>0</vt:lpwstr>
  </property>
</Properties>
</file>